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4"/>
  </p:sldMasterIdLst>
  <p:notesMasterIdLst>
    <p:notesMasterId r:id="rId33"/>
  </p:notesMasterIdLst>
  <p:handoutMasterIdLst>
    <p:handoutMasterId r:id="rId34"/>
  </p:handoutMasterIdLst>
  <p:sldIdLst>
    <p:sldId id="334" r:id="rId5"/>
    <p:sldId id="728" r:id="rId6"/>
    <p:sldId id="732" r:id="rId7"/>
    <p:sldId id="731" r:id="rId8"/>
    <p:sldId id="283" r:id="rId9"/>
    <p:sldId id="282" r:id="rId10"/>
    <p:sldId id="284" r:id="rId11"/>
    <p:sldId id="290" r:id="rId12"/>
    <p:sldId id="288" r:id="rId13"/>
    <p:sldId id="730" r:id="rId14"/>
    <p:sldId id="729" r:id="rId15"/>
    <p:sldId id="737" r:id="rId16"/>
    <p:sldId id="738" r:id="rId17"/>
    <p:sldId id="758" r:id="rId18"/>
    <p:sldId id="754" r:id="rId19"/>
    <p:sldId id="756" r:id="rId20"/>
    <p:sldId id="757" r:id="rId21"/>
    <p:sldId id="759" r:id="rId22"/>
    <p:sldId id="760" r:id="rId23"/>
    <p:sldId id="762" r:id="rId24"/>
    <p:sldId id="749" r:id="rId25"/>
    <p:sldId id="752" r:id="rId26"/>
    <p:sldId id="734" r:id="rId27"/>
    <p:sldId id="735" r:id="rId28"/>
    <p:sldId id="763" r:id="rId29"/>
    <p:sldId id="301" r:id="rId30"/>
    <p:sldId id="286" r:id="rId31"/>
    <p:sldId id="306" r:id="rId32"/>
  </p:sldIdLst>
  <p:sldSz cx="12192000" cy="6858000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n GUAN" initials="NG" lastIdx="1" clrIdx="0">
    <p:extLst>
      <p:ext uri="{19B8F6BF-5375-455C-9EA6-DF929625EA0E}">
        <p15:presenceInfo xmlns:p15="http://schemas.microsoft.com/office/powerpoint/2012/main" userId="Nan GU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C2E9"/>
    <a:srgbClr val="FFFFFF"/>
    <a:srgbClr val="C5D19C"/>
    <a:srgbClr val="0064FE"/>
    <a:srgbClr val="DD4C41"/>
    <a:srgbClr val="FFD661"/>
    <a:srgbClr val="5A7148"/>
    <a:srgbClr val="009A4F"/>
    <a:srgbClr val="F0F0F0"/>
    <a:srgbClr val="D215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4" autoAdjust="0"/>
    <p:restoredTop sz="80802" autoAdjust="0"/>
  </p:normalViewPr>
  <p:slideViewPr>
    <p:cSldViewPr>
      <p:cViewPr varScale="1">
        <p:scale>
          <a:sx n="65" d="100"/>
          <a:sy n="65" d="100"/>
        </p:scale>
        <p:origin x="1452" y="36"/>
      </p:cViewPr>
      <p:guideLst>
        <p:guide orient="horz" pos="2160"/>
        <p:guide pos="3840"/>
      </p:guideLst>
    </p:cSldViewPr>
  </p:slid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90" d="100"/>
        <a:sy n="90" d="100"/>
      </p:scale>
      <p:origin x="0" y="9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 GUAN" userId="ab010559-a596-492d-8202-131cbc6d328a" providerId="ADAL" clId="{37D5D0E6-96D4-4CF8-A2CF-3E92DA46589D}"/>
    <pc:docChg chg="custSel addSld delSld modSld sldOrd">
      <pc:chgData name="Nan GUAN" userId="ab010559-a596-492d-8202-131cbc6d328a" providerId="ADAL" clId="{37D5D0E6-96D4-4CF8-A2CF-3E92DA46589D}" dt="2023-11-22T00:17:07.525" v="32"/>
      <pc:docMkLst>
        <pc:docMk/>
      </pc:docMkLst>
      <pc:sldChg chg="add">
        <pc:chgData name="Nan GUAN" userId="ab010559-a596-492d-8202-131cbc6d328a" providerId="ADAL" clId="{37D5D0E6-96D4-4CF8-A2CF-3E92DA46589D}" dt="2023-11-22T00:17:07.525" v="32"/>
        <pc:sldMkLst>
          <pc:docMk/>
          <pc:sldMk cId="515823023" sldId="286"/>
        </pc:sldMkLst>
      </pc:sldChg>
      <pc:sldChg chg="del">
        <pc:chgData name="Nan GUAN" userId="ab010559-a596-492d-8202-131cbc6d328a" providerId="ADAL" clId="{37D5D0E6-96D4-4CF8-A2CF-3E92DA46589D}" dt="2023-11-22T00:16:58.487" v="24" actId="2696"/>
        <pc:sldMkLst>
          <pc:docMk/>
          <pc:sldMk cId="3933283163" sldId="286"/>
        </pc:sldMkLst>
      </pc:sldChg>
      <pc:sldChg chg="modSp">
        <pc:chgData name="Nan GUAN" userId="ab010559-a596-492d-8202-131cbc6d328a" providerId="ADAL" clId="{37D5D0E6-96D4-4CF8-A2CF-3E92DA46589D}" dt="2023-11-22T00:16:51.453" v="21" actId="6549"/>
        <pc:sldMkLst>
          <pc:docMk/>
          <pc:sldMk cId="433496492" sldId="288"/>
        </pc:sldMkLst>
        <pc:spChg chg="mod">
          <ac:chgData name="Nan GUAN" userId="ab010559-a596-492d-8202-131cbc6d328a" providerId="ADAL" clId="{37D5D0E6-96D4-4CF8-A2CF-3E92DA46589D}" dt="2023-11-22T00:16:51.453" v="21" actId="6549"/>
          <ac:spMkLst>
            <pc:docMk/>
            <pc:sldMk cId="433496492" sldId="288"/>
            <ac:spMk id="2" creationId="{B870E8AB-082E-69E1-9332-703CF780B4F5}"/>
          </ac:spMkLst>
        </pc:spChg>
      </pc:sldChg>
      <pc:sldChg chg="del">
        <pc:chgData name="Nan GUAN" userId="ab010559-a596-492d-8202-131cbc6d328a" providerId="ADAL" clId="{37D5D0E6-96D4-4CF8-A2CF-3E92DA46589D}" dt="2023-11-22T00:16:58.484" v="23" actId="2696"/>
        <pc:sldMkLst>
          <pc:docMk/>
          <pc:sldMk cId="874454574" sldId="301"/>
        </pc:sldMkLst>
      </pc:sldChg>
      <pc:sldChg chg="add">
        <pc:chgData name="Nan GUAN" userId="ab010559-a596-492d-8202-131cbc6d328a" providerId="ADAL" clId="{37D5D0E6-96D4-4CF8-A2CF-3E92DA46589D}" dt="2023-11-22T00:17:07.525" v="32"/>
        <pc:sldMkLst>
          <pc:docMk/>
          <pc:sldMk cId="2123720467" sldId="301"/>
        </pc:sldMkLst>
      </pc:sldChg>
      <pc:sldChg chg="del">
        <pc:chgData name="Nan GUAN" userId="ab010559-a596-492d-8202-131cbc6d328a" providerId="ADAL" clId="{37D5D0E6-96D4-4CF8-A2CF-3E92DA46589D}" dt="2023-11-22T00:16:58.482" v="22" actId="2696"/>
        <pc:sldMkLst>
          <pc:docMk/>
          <pc:sldMk cId="2041620856" sldId="306"/>
        </pc:sldMkLst>
      </pc:sldChg>
      <pc:sldChg chg="add">
        <pc:chgData name="Nan GUAN" userId="ab010559-a596-492d-8202-131cbc6d328a" providerId="ADAL" clId="{37D5D0E6-96D4-4CF8-A2CF-3E92DA46589D}" dt="2023-11-22T00:17:07.525" v="32"/>
        <pc:sldMkLst>
          <pc:docMk/>
          <pc:sldMk cId="2420806938" sldId="306"/>
        </pc:sldMkLst>
      </pc:sldChg>
      <pc:sldChg chg="modSp">
        <pc:chgData name="Nan GUAN" userId="ab010559-a596-492d-8202-131cbc6d328a" providerId="ADAL" clId="{37D5D0E6-96D4-4CF8-A2CF-3E92DA46589D}" dt="2023-11-22T00:15:22.817" v="17" actId="20577"/>
        <pc:sldMkLst>
          <pc:docMk/>
          <pc:sldMk cId="954624876" sldId="334"/>
        </pc:sldMkLst>
        <pc:spChg chg="mod">
          <ac:chgData name="Nan GUAN" userId="ab010559-a596-492d-8202-131cbc6d328a" providerId="ADAL" clId="{37D5D0E6-96D4-4CF8-A2CF-3E92DA46589D}" dt="2023-11-22T00:15:22.817" v="17" actId="20577"/>
          <ac:spMkLst>
            <pc:docMk/>
            <pc:sldMk cId="954624876" sldId="334"/>
            <ac:spMk id="2" creationId="{923AD7DF-86FD-4555-AE89-E369B6CA5F2D}"/>
          </ac:spMkLst>
        </pc:spChg>
      </pc:sldChg>
      <pc:sldChg chg="modSp">
        <pc:chgData name="Nan GUAN" userId="ab010559-a596-492d-8202-131cbc6d328a" providerId="ADAL" clId="{37D5D0E6-96D4-4CF8-A2CF-3E92DA46589D}" dt="2023-11-22T00:16:15.047" v="20" actId="15"/>
        <pc:sldMkLst>
          <pc:docMk/>
          <pc:sldMk cId="2518425414" sldId="731"/>
        </pc:sldMkLst>
        <pc:spChg chg="mod">
          <ac:chgData name="Nan GUAN" userId="ab010559-a596-492d-8202-131cbc6d328a" providerId="ADAL" clId="{37D5D0E6-96D4-4CF8-A2CF-3E92DA46589D}" dt="2023-11-22T00:16:15.047" v="20" actId="15"/>
          <ac:spMkLst>
            <pc:docMk/>
            <pc:sldMk cId="2518425414" sldId="731"/>
            <ac:spMk id="3" creationId="{B934468F-1C38-49C2-97AE-146195F79BC5}"/>
          </ac:spMkLst>
        </pc:spChg>
      </pc:sldChg>
      <pc:sldChg chg="modSp">
        <pc:chgData name="Nan GUAN" userId="ab010559-a596-492d-8202-131cbc6d328a" providerId="ADAL" clId="{37D5D0E6-96D4-4CF8-A2CF-3E92DA46589D}" dt="2023-11-22T00:13:18.459" v="12" actId="20577"/>
        <pc:sldMkLst>
          <pc:docMk/>
          <pc:sldMk cId="2842916548" sldId="734"/>
        </pc:sldMkLst>
        <pc:spChg chg="mod">
          <ac:chgData name="Nan GUAN" userId="ab010559-a596-492d-8202-131cbc6d328a" providerId="ADAL" clId="{37D5D0E6-96D4-4CF8-A2CF-3E92DA46589D}" dt="2023-11-22T00:13:18.459" v="12" actId="20577"/>
          <ac:spMkLst>
            <pc:docMk/>
            <pc:sldMk cId="2842916548" sldId="734"/>
            <ac:spMk id="3" creationId="{9C6F26B5-7904-4F5F-A313-F21ECCE51E83}"/>
          </ac:spMkLst>
        </pc:spChg>
      </pc:sldChg>
      <pc:sldChg chg="ord">
        <pc:chgData name="Nan GUAN" userId="ab010559-a596-492d-8202-131cbc6d328a" providerId="ADAL" clId="{37D5D0E6-96D4-4CF8-A2CF-3E92DA46589D}" dt="2023-11-22T00:14:47.128" v="13"/>
        <pc:sldMkLst>
          <pc:docMk/>
          <pc:sldMk cId="2344974870" sldId="758"/>
        </pc:sldMkLst>
      </pc:sldChg>
      <pc:sldChg chg="modSp add">
        <pc:chgData name="Nan GUAN" userId="ab010559-a596-492d-8202-131cbc6d328a" providerId="ADAL" clId="{37D5D0E6-96D4-4CF8-A2CF-3E92DA46589D}" dt="2023-11-22T00:17:05.279" v="31" actId="20577"/>
        <pc:sldMkLst>
          <pc:docMk/>
          <pc:sldMk cId="186566666" sldId="763"/>
        </pc:sldMkLst>
        <pc:spChg chg="mod">
          <ac:chgData name="Nan GUAN" userId="ab010559-a596-492d-8202-131cbc6d328a" providerId="ADAL" clId="{37D5D0E6-96D4-4CF8-A2CF-3E92DA46589D}" dt="2023-11-22T00:17:05.279" v="31" actId="20577"/>
          <ac:spMkLst>
            <pc:docMk/>
            <pc:sldMk cId="186566666" sldId="763"/>
            <ac:spMk id="2" creationId="{8886F340-A8C4-4F14-956B-C6419ECD52EC}"/>
          </ac:spMkLst>
        </pc:spChg>
      </pc:sldChg>
    </pc:docChg>
  </pc:docChgLst>
  <pc:docChgLst>
    <pc:chgData name="Nan GUAN" userId="ab010559-a596-492d-8202-131cbc6d328a" providerId="ADAL" clId="{F1A4626A-8D1A-4902-A247-415C1C74A0F0}"/>
  </pc:docChgLst>
  <pc:docChgLst>
    <pc:chgData name="Nan GUAN" userId="ab010559-a596-492d-8202-131cbc6d328a" providerId="ADAL" clId="{EBDDFB29-C2DC-4586-9560-63081F1DF422}"/>
  </pc:docChgLst>
  <pc:docChgLst>
    <pc:chgData name="Nan GUAN" userId="ab010559-a596-492d-8202-131cbc6d328a" providerId="ADAL" clId="{1916DCF9-CDBA-47E7-AA14-F6564BD86B70}"/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B5164E-0DBC-4DF6-9EE9-F3B94B4CCB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C6FCD-7E41-4485-B9A9-F1C8D13C46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4082E43-5679-4426-A016-8B1AEF0B5E8F}" type="datetimeFigureOut">
              <a:rPr lang="zh-TW" altLang="en-US"/>
              <a:pPr>
                <a:defRPr/>
              </a:pPr>
              <a:t>2023/11/7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29BC5-2CC6-4D71-8489-96561D3276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3AA64-E75F-42A8-983D-02D3B8AF20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DA788B-4FFB-4DC3-8127-C9CBCDCFCA13}" type="slidenum">
              <a:rPr lang="zh-TW" altLang="en-US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79ED9A1-00FA-492B-AA63-8AEE2F733A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752AF-D691-41C5-9664-69592D2811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9BD12B-238D-426E-A076-3C76A651F501}" type="datetimeFigureOut">
              <a:rPr lang="en-US"/>
              <a:pPr>
                <a:defRPr/>
              </a:pPr>
              <a:t>11/7/2023</a:t>
            </a:fld>
            <a:endParaRPr lang="en-US" dirty="0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5C2CFD30-8FEB-4249-AA97-BD718B16A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ED08ECF8-D3F7-4B3D-BC3C-37A3479E4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9B1F2A-96BE-4870-91CC-16F2666D28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B93B6-DE77-438F-BCCA-378D20989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AECB96-BC69-41F0-9BCC-DDAD46A1F82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69C11F-C914-3E47-9807-356FC68943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83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EAF3F-AFD0-49E9-AF0A-D69AB110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67AA4-73EB-4538-8610-65388524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FD22D-02C0-4A3D-802B-D6F257A0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636FE-B67F-47FD-98A6-F7B8FE171A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94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642E351-E37D-4923-8E5C-395D44F4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5D7255-0D0E-4287-84C8-A8B85A31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29398-B4D2-44BD-AC41-8418E8E3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2693B-CC36-4304-B669-E6E28AE879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63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E68A-B8CF-4FE0-BBD3-748DAE8F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CCE8-A39F-4963-B568-09DE8664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2C16-F103-4B1D-82A4-FC7248D9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59B12-BD0F-4FDF-81EC-75CF93E94B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622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8C354-B60F-4DAE-AF8C-55068525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D47CB-691B-492A-BCC2-30B1696D4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2E11-7B13-42DB-834B-1255E2C7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D0CCB2-D633-4BCC-A1CD-C5689A36F7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98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221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0769"/>
            <a:ext cx="10972800" cy="504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2A83C-A24B-4E72-A8B4-AF8B897A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525344"/>
            <a:ext cx="1309936" cy="268140"/>
          </a:xfrm>
        </p:spPr>
        <p:txBody>
          <a:bodyPr/>
          <a:lstStyle>
            <a:lvl1pPr>
              <a:defRPr/>
            </a:lvl1pPr>
          </a:lstStyle>
          <a:p>
            <a:fld id="{C22DC6D3-9347-42BE-948A-F7EB414DF65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682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9E02-3FEA-45A7-8BF2-BD3AD167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0BF3F-AB6B-4D26-8C11-407A4216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F7C56-0A90-40AC-93F6-F1296A9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5BD5F-4D5B-4617-ACE5-C0B8E0D2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B98-26D1-4236-B9A5-8722FBA9A39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86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14BE2-A5E5-4F5D-945D-E5D7681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451F1-C44F-40C9-9146-E007A222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A3BE2-06AF-424A-B9C9-6C6212C8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11F8D7-CD43-4814-AE61-BC0F702EBA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16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3FD8F4E-0E4B-442A-A529-9A6C5C7D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BE4E864-5D75-4EA4-ABEC-7989C84B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FECEA-8B7E-4E92-9194-8770F5A2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DA40-E21F-4284-82B1-D7E3C6D12D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092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9DB6D08-2A14-43DD-8CDD-C4D17E6E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26960B-DE07-4DC6-B161-EEAC7B8A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74F2F6-CC09-4204-92D5-496D29AF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5263A-E660-4BF4-BF99-DFB2E5FC61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91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39C40C-A90E-4EEF-A228-5BC13059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FA27039-F92A-4284-A239-F727F051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15D9AE-577B-45D9-B831-2743D3B7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D022E3-8EBE-43B3-B963-EB3A5243B5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343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691BE34-DBDF-4350-98A3-2133221E6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5A18ACC-5492-42F5-BA96-4C1071BC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AB7F12-1905-40AF-BC3C-7C8FC297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678DE6-E732-409B-B9C9-A9A8B8F70E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1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A09AAD-6E15-414A-A27D-3AC22D60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CEEAFD-3325-40F8-988D-84CFF425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1DD15F-8FE4-46F0-B415-6DA1FECA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15058F-6482-47E2-967E-5C313B011C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7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F1515A-F245-42FA-A6ED-B24067D5AB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A162012-DF59-4AF1-AF31-B892C7EC18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45915-A91A-482F-B603-F80D7891F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47E20-B9B9-43AC-B18B-8F69FCF01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34D50-1255-4A45-A83B-57572AB82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B1BFB98-26D1-4236-B9A5-8722FBA9A39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I6rAOWu-O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D7DF-86FD-4555-AE89-E369B6C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808" y="404664"/>
            <a:ext cx="5634207" cy="504056"/>
          </a:xfrm>
        </p:spPr>
        <p:txBody>
          <a:bodyPr/>
          <a:lstStyle/>
          <a:p>
            <a:pPr algn="r"/>
            <a:r>
              <a:rPr lang="en-HK" sz="2800" dirty="0"/>
              <a:t>CS2115 Computer Organization 2023/2024 Sem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9B72-92EB-45C5-A7C2-6B0F9E58F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393" y="2780928"/>
            <a:ext cx="9391768" cy="720079"/>
          </a:xfrm>
        </p:spPr>
        <p:txBody>
          <a:bodyPr/>
          <a:lstStyle/>
          <a:p>
            <a:pPr marL="0" indent="0" algn="r">
              <a:buNone/>
            </a:pPr>
            <a:r>
              <a:rPr lang="en-HK" sz="4800" b="1" dirty="0"/>
              <a:t>Chapter 9 Advanced Topics</a:t>
            </a:r>
          </a:p>
          <a:p>
            <a:pPr marL="0" indent="0" algn="r">
              <a:buNone/>
            </a:pPr>
            <a:r>
              <a:rPr lang="en-HK" sz="2000" dirty="0"/>
              <a:t>(not included in final exam)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40853-7F2B-4E79-BA64-14A99ABC7FA5}"/>
              </a:ext>
            </a:extLst>
          </p:cNvPr>
          <p:cNvSpPr/>
          <p:nvPr/>
        </p:nvSpPr>
        <p:spPr>
          <a:xfrm>
            <a:off x="5634921" y="4725144"/>
            <a:ext cx="4367094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HK" altLang="zh-CN" sz="2800" b="1" dirty="0"/>
              <a:t>Dr.</a:t>
            </a:r>
            <a:r>
              <a:rPr lang="zh-CN" altLang="en-US" sz="2800" b="1" dirty="0"/>
              <a:t> </a:t>
            </a:r>
            <a:r>
              <a:rPr lang="en-HK" altLang="zh-CN" sz="2800" b="1" dirty="0"/>
              <a:t>Nan</a:t>
            </a:r>
            <a:r>
              <a:rPr lang="zh-CN" altLang="en-US" sz="2800" b="1" dirty="0"/>
              <a:t> </a:t>
            </a:r>
            <a:r>
              <a:rPr lang="en-HK" altLang="zh-CN" sz="2800" b="1" dirty="0"/>
              <a:t>Guan</a:t>
            </a:r>
          </a:p>
          <a:p>
            <a:pPr algn="r"/>
            <a:r>
              <a:rPr lang="en-HK" sz="2400" dirty="0"/>
              <a:t>Department of Computer Science</a:t>
            </a:r>
          </a:p>
          <a:p>
            <a:pPr algn="r"/>
            <a:r>
              <a:rPr lang="en-HK" sz="2400" dirty="0"/>
              <a:t>City University of Hong Kong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3A961-759F-46CD-BADF-8E267A3E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4624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1E9-9D89-4AE8-A032-F1BBD55D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vs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A26E-AAA3-4853-953B-05DB7278B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F495-AD63-4D97-8893-DED60528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192CD2-6F1C-4F52-9C05-227584D7B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288" y="2405929"/>
            <a:ext cx="10801200" cy="3115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81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FA4F-D3CF-49D6-98AF-CE6A3F67B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Quantum </a:t>
            </a:r>
            <a:r>
              <a:rPr lang="fr-FR" dirty="0" err="1"/>
              <a:t>Computing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538BE3-9848-4987-BE60-1ADAE9F90A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319048" cy="5040560"/>
          </a:xfrm>
        </p:spPr>
        <p:txBody>
          <a:bodyPr/>
          <a:lstStyle/>
          <a:p>
            <a:r>
              <a:rPr lang="en-US" dirty="0"/>
              <a:t>Quantum computing is a type of computation that harnesses the collective properties of quantum states, such as </a:t>
            </a:r>
            <a:r>
              <a:rPr lang="en-US" i="1" dirty="0"/>
              <a:t>superposition</a:t>
            </a:r>
            <a:r>
              <a:rPr lang="en-US" dirty="0"/>
              <a:t>, </a:t>
            </a:r>
            <a:r>
              <a:rPr lang="en-US" i="1" dirty="0"/>
              <a:t>interference</a:t>
            </a:r>
            <a:r>
              <a:rPr lang="en-US" dirty="0"/>
              <a:t>, and </a:t>
            </a:r>
            <a:r>
              <a:rPr lang="en-US" i="1" dirty="0"/>
              <a:t>entanglement</a:t>
            </a:r>
            <a:r>
              <a:rPr lang="en-US" dirty="0"/>
              <a:t>, to perform calculations</a:t>
            </a:r>
          </a:p>
          <a:p>
            <a:pPr lvl="2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EA7942-2D4E-480A-B26F-BD1E9CD2B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  <p:pic>
        <p:nvPicPr>
          <p:cNvPr id="1026" name="Picture 2" descr="Quantum computing comes out of shadows into public markets | Financial Times">
            <a:extLst>
              <a:ext uri="{FF2B5EF4-FFF2-40B4-BE49-F238E27FC236}">
                <a16:creationId xmlns:a16="http://schemas.microsoft.com/office/drawing/2014/main" id="{9F34E063-57BC-4221-91F9-DA03BAB99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3429001"/>
            <a:ext cx="5248584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31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29516-4111-4418-91E2-770E93E12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Quantum </a:t>
            </a:r>
            <a:r>
              <a:rPr lang="fr-FR" dirty="0" err="1"/>
              <a:t>Computing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1AA51-57F6-4989-A869-E8B1B2AB2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319048" cy="5040560"/>
          </a:xfrm>
        </p:spPr>
        <p:txBody>
          <a:bodyPr/>
          <a:lstStyle/>
          <a:p>
            <a:r>
              <a:rPr lang="en-US" dirty="0"/>
              <a:t>Can do some work amazingly faster than conventional computers</a:t>
            </a:r>
          </a:p>
          <a:p>
            <a:pPr lvl="1"/>
            <a:r>
              <a:rPr lang="en-US" dirty="0"/>
              <a:t>E.g., </a:t>
            </a:r>
            <a:r>
              <a:rPr lang="en-US" dirty="0">
                <a:solidFill>
                  <a:srgbClr val="C00000"/>
                </a:solidFill>
              </a:rPr>
              <a:t>factorization of large numbers</a:t>
            </a:r>
          </a:p>
          <a:p>
            <a:pPr lvl="2"/>
            <a:r>
              <a:rPr lang="en-US" dirty="0"/>
              <a:t>Base of RSA Cryptography</a:t>
            </a:r>
          </a:p>
          <a:p>
            <a:pPr lvl="2"/>
            <a:r>
              <a:rPr lang="en-US" dirty="0"/>
              <a:t>Time complexity: 2</a:t>
            </a:r>
            <a:r>
              <a:rPr lang="en-US" baseline="30000" dirty="0"/>
              <a:t>n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FDE401-0A27-412C-9CB3-91B9C2343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7A7D5F-3EFA-41AF-943A-A1BC94013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2064" y="2204864"/>
            <a:ext cx="3187540" cy="295468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C413D61-F05D-4596-9533-AED843DE8315}"/>
              </a:ext>
            </a:extLst>
          </p:cNvPr>
          <p:cNvGrpSpPr/>
          <p:nvPr/>
        </p:nvGrpSpPr>
        <p:grpSpPr>
          <a:xfrm>
            <a:off x="1559496" y="3682206"/>
            <a:ext cx="4824536" cy="2507426"/>
            <a:chOff x="1559496" y="3927018"/>
            <a:chExt cx="4824536" cy="250742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C0573B0-7043-414D-AFB6-E01FE8CC0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9496" y="3927018"/>
              <a:ext cx="4824536" cy="246506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8AE96F1-FC87-410B-85F9-54584D0CE534}"/>
                </a:ext>
              </a:extLst>
            </p:cNvPr>
            <p:cNvSpPr/>
            <p:nvPr/>
          </p:nvSpPr>
          <p:spPr>
            <a:xfrm>
              <a:off x="3616056" y="6249455"/>
              <a:ext cx="535728" cy="18498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r>
                <a:rPr lang="en-US" sz="1000" dirty="0"/>
                <a:t>scale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330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6860D-58BE-4D58-9468-F0C6CEC5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Quantum </a:t>
            </a:r>
            <a:r>
              <a:rPr lang="fr-FR" dirty="0" err="1"/>
              <a:t>Computing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5C6A-C8B6-4008-A47D-BACB56919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476856" cy="5040560"/>
          </a:xfrm>
        </p:spPr>
        <p:txBody>
          <a:bodyPr/>
          <a:lstStyle/>
          <a:p>
            <a:r>
              <a:rPr lang="fr-FR" dirty="0" err="1"/>
              <a:t>Popular</a:t>
            </a:r>
            <a:r>
              <a:rPr lang="fr-FR" dirty="0"/>
              <a:t> </a:t>
            </a:r>
            <a:r>
              <a:rPr lang="fr-FR" dirty="0" err="1"/>
              <a:t>misunderstanding</a:t>
            </a:r>
            <a:r>
              <a:rPr lang="fr-FR" dirty="0"/>
              <a:t>: "a quantum computer </a:t>
            </a:r>
            <a:r>
              <a:rPr lang="fr-FR" dirty="0" err="1"/>
              <a:t>is</a:t>
            </a:r>
            <a:r>
              <a:rPr lang="fr-FR" dirty="0"/>
              <a:t> like a </a:t>
            </a:r>
            <a:r>
              <a:rPr lang="fr-FR" dirty="0" err="1"/>
              <a:t>massively-parallel</a:t>
            </a:r>
            <a:r>
              <a:rPr lang="fr-FR" dirty="0"/>
              <a:t> </a:t>
            </a:r>
            <a:r>
              <a:rPr lang="fr-FR" dirty="0" err="1"/>
              <a:t>classical</a:t>
            </a:r>
            <a:r>
              <a:rPr lang="fr-FR" dirty="0"/>
              <a:t> computer"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670BFA-A97B-4D6F-9BBB-FD976A6AB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47497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8BCBD-323B-4890-A7E3-CF1C51BF4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Quantum </a:t>
            </a:r>
            <a:r>
              <a:rPr lang="fr-FR" dirty="0" err="1"/>
              <a:t>Computing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EE754-FC54-40F3-BD86-C7C5D0842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391056" cy="5040560"/>
          </a:xfrm>
        </p:spPr>
        <p:txBody>
          <a:bodyPr/>
          <a:lstStyle/>
          <a:p>
            <a:r>
              <a:rPr lang="en-US" altLang="en-US" dirty="0"/>
              <a:t> “I think I can safely say that nobody understands quantum mechanics” - </a:t>
            </a:r>
            <a:r>
              <a:rPr lang="en-HK" dirty="0"/>
              <a:t>Richard Feynman</a:t>
            </a:r>
          </a:p>
          <a:p>
            <a:pPr lvl="1"/>
            <a:r>
              <a:rPr lang="en-US" altLang="en-US" dirty="0"/>
              <a:t>1982 - Feynman proposed the idea of creating machines based on the laws of quantum mechanics instead of the laws of classical physics</a:t>
            </a:r>
          </a:p>
          <a:p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13E44-3437-4D9E-99E7-DC0E46EA5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6" name="Picture 5" descr="&#10;feynapple.jpg                                                  00014CB1Joe's HD                       B9A81966:">
            <a:extLst>
              <a:ext uri="{FF2B5EF4-FFF2-40B4-BE49-F238E27FC236}">
                <a16:creationId xmlns:a16="http://schemas.microsoft.com/office/drawing/2014/main" id="{9AA3D3BA-7C13-4D08-9C7A-99C853B53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6160" y="3717032"/>
            <a:ext cx="1828800" cy="244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97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354DC-EBE8-41DA-902E-88B9EC4E6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The Steiner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CD034-9693-417E-A07F-21442615D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0972800" cy="5040560"/>
          </a:xfrm>
        </p:spPr>
        <p:txBody>
          <a:bodyPr/>
          <a:lstStyle/>
          <a:p>
            <a:r>
              <a:rPr lang="fr-FR" dirty="0"/>
              <a:t>The Steiner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Problem</a:t>
            </a:r>
            <a:endParaRPr lang="fr-FR" dirty="0"/>
          </a:p>
          <a:p>
            <a:pPr lvl="1"/>
            <a:r>
              <a:rPr lang="fr-FR" dirty="0" err="1"/>
              <a:t>Given</a:t>
            </a:r>
            <a:r>
              <a:rPr lang="fr-FR" dirty="0"/>
              <a:t> an </a:t>
            </a:r>
            <a:r>
              <a:rPr lang="fr-FR" dirty="0" err="1"/>
              <a:t>undirected</a:t>
            </a:r>
            <a:r>
              <a:rPr lang="fr-FR" dirty="0"/>
              <a:t> graph, </a:t>
            </a:r>
            <a:r>
              <a:rPr lang="fr-FR" dirty="0" err="1"/>
              <a:t>find</a:t>
            </a:r>
            <a:r>
              <a:rPr lang="fr-FR" dirty="0"/>
              <a:t> a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with</a:t>
            </a:r>
            <a:r>
              <a:rPr lang="fr-FR" dirty="0"/>
              <a:t> the minimal total </a:t>
            </a:r>
            <a:r>
              <a:rPr lang="fr-FR" dirty="0" err="1"/>
              <a:t>length</a:t>
            </a:r>
            <a:r>
              <a:rPr lang="fr-FR" dirty="0"/>
              <a:t> </a:t>
            </a:r>
            <a:r>
              <a:rPr lang="fr-FR" dirty="0" err="1"/>
              <a:t>that</a:t>
            </a:r>
            <a:r>
              <a:rPr lang="fr-FR" dirty="0"/>
              <a:t> </a:t>
            </a:r>
            <a:r>
              <a:rPr lang="fr-FR" dirty="0" err="1"/>
              <a:t>contains</a:t>
            </a:r>
            <a:r>
              <a:rPr lang="fr-FR" dirty="0"/>
              <a:t> all </a:t>
            </a:r>
            <a:r>
              <a:rPr lang="fr-FR" dirty="0" err="1"/>
              <a:t>terminals</a:t>
            </a: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 err="1"/>
              <a:t>Exponential</a:t>
            </a:r>
            <a:r>
              <a:rPr lang="fr-FR" dirty="0"/>
              <a:t> </a:t>
            </a:r>
            <a:r>
              <a:rPr lang="fr-FR" dirty="0" err="1"/>
              <a:t>complexity</a:t>
            </a:r>
            <a:r>
              <a:rPr lang="fr-FR" dirty="0"/>
              <a:t> on </a:t>
            </a:r>
            <a:r>
              <a:rPr lang="fr-FR" dirty="0" err="1"/>
              <a:t>traditional</a:t>
            </a:r>
            <a:r>
              <a:rPr lang="fr-FR" dirty="0"/>
              <a:t> computers</a:t>
            </a:r>
          </a:p>
          <a:p>
            <a:r>
              <a:rPr lang="fr-FR" dirty="0" err="1"/>
              <a:t>Let’s</a:t>
            </a:r>
            <a:r>
              <a:rPr lang="fr-FR" dirty="0"/>
              <a:t> </a:t>
            </a:r>
            <a:r>
              <a:rPr lang="fr-FR" dirty="0" err="1"/>
              <a:t>build</a:t>
            </a:r>
            <a:r>
              <a:rPr lang="fr-FR" dirty="0"/>
              <a:t> a computer to solve </a:t>
            </a:r>
            <a:r>
              <a:rPr lang="fr-FR" dirty="0" err="1"/>
              <a:t>this</a:t>
            </a:r>
            <a:r>
              <a:rPr lang="fr-FR" dirty="0"/>
              <a:t> </a:t>
            </a:r>
            <a:r>
              <a:rPr lang="fr-FR" dirty="0" err="1"/>
              <a:t>problem</a:t>
            </a:r>
            <a:r>
              <a:rPr lang="fr-FR" dirty="0"/>
              <a:t> </a:t>
            </a:r>
            <a:r>
              <a:rPr lang="fr-FR" dirty="0" err="1"/>
              <a:t>efficiently</a:t>
            </a:r>
            <a:r>
              <a:rPr lang="fr-FR" dirty="0"/>
              <a:t>!</a:t>
            </a:r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DE0A2-A08A-4FF9-B8F4-4351A36D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C2FEAF-1788-4ECB-B22E-1F1001252D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8008" y="2492896"/>
            <a:ext cx="4477318" cy="20162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8B2E28B-F6DC-4C05-ADC0-3FDE9CC2748D}"/>
              </a:ext>
            </a:extLst>
          </p:cNvPr>
          <p:cNvSpPr/>
          <p:nvPr/>
        </p:nvSpPr>
        <p:spPr>
          <a:xfrm>
            <a:off x="2207568" y="5625399"/>
            <a:ext cx="70127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fr-FR" sz="2400" dirty="0">
                <a:latin typeface="CMSS10"/>
                <a:hlinkClick r:id="rId3"/>
              </a:rPr>
              <a:t>https://www.youtube.com/watch?v=PI6rAOWu-Og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426792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1317DB-2242-4267-BF01-D7D4DD2DA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Representation of Data  - Qubits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7A91A-1456-4FFB-9FFF-1DFE46450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A bit of data is represented by a single atom that is in one of two states denoted by </a:t>
            </a:r>
            <a:r>
              <a:rPr lang="en-US" altLang="en-US" sz="2800" b="1" dirty="0">
                <a:solidFill>
                  <a:schemeClr val="accent1"/>
                </a:solidFill>
              </a:rPr>
              <a:t>|0&gt;</a:t>
            </a:r>
            <a:r>
              <a:rPr lang="en-US" altLang="en-US" sz="2800" dirty="0"/>
              <a:t> and </a:t>
            </a:r>
            <a:r>
              <a:rPr lang="en-US" altLang="en-US" sz="2800" b="1" dirty="0">
                <a:solidFill>
                  <a:schemeClr val="accent1"/>
                </a:solidFill>
              </a:rPr>
              <a:t>|1&gt;</a:t>
            </a:r>
            <a:r>
              <a:rPr lang="en-US" altLang="en-US" sz="2800" dirty="0"/>
              <a:t>.  A single bit of this form is known as a </a:t>
            </a:r>
            <a:r>
              <a:rPr lang="en-US" altLang="en-US" sz="2800" b="1" i="1" dirty="0"/>
              <a:t>qubit</a:t>
            </a:r>
          </a:p>
          <a:p>
            <a:pPr lvl="1">
              <a:spcBef>
                <a:spcPct val="50000"/>
              </a:spcBef>
            </a:pPr>
            <a:r>
              <a:rPr lang="en-US" altLang="en-US" sz="2400" dirty="0"/>
              <a:t>A physical implementation of a qubit could use the two energy levels of an atom.  An excited state represents |1&gt; and a ground state represents |0&gt;.	</a:t>
            </a: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90D418-E43F-47FB-883D-D1C498C2F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F9D8FB4-8BC0-42C8-8C2A-9C35C9C448E2}"/>
              </a:ext>
            </a:extLst>
          </p:cNvPr>
          <p:cNvGrpSpPr/>
          <p:nvPr/>
        </p:nvGrpSpPr>
        <p:grpSpPr>
          <a:xfrm>
            <a:off x="2495600" y="3426369"/>
            <a:ext cx="7870826" cy="2773362"/>
            <a:chOff x="2133600" y="3810001"/>
            <a:chExt cx="7870826" cy="2773362"/>
          </a:xfrm>
        </p:grpSpPr>
        <p:pic>
          <p:nvPicPr>
            <p:cNvPr id="6" name="Picture 11" descr="qubit-representation-light.gif                                 00014CB1Joe's HD                       B9A81966:">
              <a:extLst>
                <a:ext uri="{FF2B5EF4-FFF2-40B4-BE49-F238E27FC236}">
                  <a16:creationId xmlns:a16="http://schemas.microsoft.com/office/drawing/2014/main" id="{D5914A4E-62EF-49DD-8EA2-DEFA9E3B77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4200" y="3992563"/>
              <a:ext cx="2617788" cy="1954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Line 12">
              <a:extLst>
                <a:ext uri="{FF2B5EF4-FFF2-40B4-BE49-F238E27FC236}">
                  <a16:creationId xmlns:a16="http://schemas.microsoft.com/office/drawing/2014/main" id="{CF7C3627-05E2-4791-A6D9-AEDD82988E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971800" y="4602163"/>
              <a:ext cx="3810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13">
              <a:extLst>
                <a:ext uri="{FF2B5EF4-FFF2-40B4-BE49-F238E27FC236}">
                  <a16:creationId xmlns:a16="http://schemas.microsoft.com/office/drawing/2014/main" id="{6E5488BF-0FB5-4BA8-BD1C-B40B7B2CEC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19400" y="5440363"/>
              <a:ext cx="609600" cy="304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Text Box 14">
              <a:extLst>
                <a:ext uri="{FF2B5EF4-FFF2-40B4-BE49-F238E27FC236}">
                  <a16:creationId xmlns:a16="http://schemas.microsoft.com/office/drawing/2014/main" id="{D45E770A-33AE-4D30-9CA8-360E4860E9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90800" y="4144963"/>
              <a:ext cx="76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200" b="1"/>
                <a:t>Excited State</a:t>
              </a:r>
              <a:endParaRPr lang="en-US" altLang="en-US"/>
            </a:p>
          </p:txBody>
        </p:sp>
        <p:sp>
          <p:nvSpPr>
            <p:cNvPr id="10" name="Text Box 15">
              <a:extLst>
                <a:ext uri="{FF2B5EF4-FFF2-40B4-BE49-F238E27FC236}">
                  <a16:creationId xmlns:a16="http://schemas.microsoft.com/office/drawing/2014/main" id="{4AD7A0DE-F01E-4D93-844C-C29A3129180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33600" y="5592763"/>
              <a:ext cx="762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200" b="1"/>
                <a:t>Ground State</a:t>
              </a:r>
              <a:endParaRPr lang="en-US" altLang="en-US"/>
            </a:p>
          </p:txBody>
        </p:sp>
        <p:sp>
          <p:nvSpPr>
            <p:cNvPr id="11" name="Text Box 16">
              <a:extLst>
                <a:ext uri="{FF2B5EF4-FFF2-40B4-BE49-F238E27FC236}">
                  <a16:creationId xmlns:a16="http://schemas.microsoft.com/office/drawing/2014/main" id="{88679ACD-E3CD-406F-9024-7D95801FA6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86200" y="5470525"/>
              <a:ext cx="7620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200" b="1"/>
                <a:t>Nucleus</a:t>
              </a:r>
              <a:endParaRPr lang="en-US" altLang="en-US"/>
            </a:p>
          </p:txBody>
        </p:sp>
        <p:sp>
          <p:nvSpPr>
            <p:cNvPr id="12" name="Text Box 17">
              <a:extLst>
                <a:ext uri="{FF2B5EF4-FFF2-40B4-BE49-F238E27FC236}">
                  <a16:creationId xmlns:a16="http://schemas.microsoft.com/office/drawing/2014/main" id="{1F439AB2-CB64-40AE-9A68-13FE3D1A98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3810001"/>
              <a:ext cx="1447800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200" b="1"/>
                <a:t>Light pulse of frequency </a:t>
              </a:r>
              <a:r>
                <a:rPr lang="en-US" altLang="en-US" sz="1200" b="1">
                  <a:sym typeface="Symbol" panose="05050102010706020507" pitchFamily="18" charset="2"/>
                </a:rPr>
                <a:t> </a:t>
              </a:r>
              <a:r>
                <a:rPr lang="en-US" altLang="en-US" sz="1200" b="1"/>
                <a:t>for time interval t</a:t>
              </a:r>
              <a:endParaRPr lang="en-US" altLang="en-US"/>
            </a:p>
          </p:txBody>
        </p:sp>
        <p:pic>
          <p:nvPicPr>
            <p:cNvPr id="13" name="Picture 18" descr="qubit-representation-excite.gif                                00014CB1Joe's HD                       B9A81966:">
              <a:extLst>
                <a:ext uri="{FF2B5EF4-FFF2-40B4-BE49-F238E27FC236}">
                  <a16:creationId xmlns:a16="http://schemas.microsoft.com/office/drawing/2014/main" id="{4789F0DD-4DE5-4343-A54E-640CC30563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15201" y="3992563"/>
              <a:ext cx="2689225" cy="19542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Line 19">
              <a:extLst>
                <a:ext uri="{FF2B5EF4-FFF2-40B4-BE49-F238E27FC236}">
                  <a16:creationId xmlns:a16="http://schemas.microsoft.com/office/drawing/2014/main" id="{80992EFF-3483-4A3D-BE7B-3BCE2D1866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448300" y="5440363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Text Box 20">
              <a:extLst>
                <a:ext uri="{FF2B5EF4-FFF2-40B4-BE49-F238E27FC236}">
                  <a16:creationId xmlns:a16="http://schemas.microsoft.com/office/drawing/2014/main" id="{80AA6BCC-C247-4015-A07B-C28017B7BBB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05400" y="6003925"/>
              <a:ext cx="762000" cy="274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200" b="1"/>
                <a:t>Electron</a:t>
              </a:r>
              <a:endParaRPr lang="en-US" altLang="en-US"/>
            </a:p>
          </p:txBody>
        </p:sp>
        <p:sp>
          <p:nvSpPr>
            <p:cNvPr id="16" name="AutoShape 23">
              <a:extLst>
                <a:ext uri="{FF2B5EF4-FFF2-40B4-BE49-F238E27FC236}">
                  <a16:creationId xmlns:a16="http://schemas.microsoft.com/office/drawing/2014/main" id="{94C58151-354E-4B10-806D-AF5EC96511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6202363"/>
              <a:ext cx="1066800" cy="38100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Text Box 24">
              <a:extLst>
                <a:ext uri="{FF2B5EF4-FFF2-40B4-BE49-F238E27FC236}">
                  <a16:creationId xmlns:a16="http://schemas.microsoft.com/office/drawing/2014/main" id="{8AA9D6E0-57F4-491D-83EE-63FD4A806D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11600" y="6253163"/>
              <a:ext cx="9652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/>
                <a:t>State |0&gt;</a:t>
              </a:r>
              <a:endParaRPr lang="en-US" altLang="en-US"/>
            </a:p>
          </p:txBody>
        </p:sp>
        <p:sp>
          <p:nvSpPr>
            <p:cNvPr id="18" name="AutoShape 25">
              <a:extLst>
                <a:ext uri="{FF2B5EF4-FFF2-40B4-BE49-F238E27FC236}">
                  <a16:creationId xmlns:a16="http://schemas.microsoft.com/office/drawing/2014/main" id="{7C0462A9-9173-4BEA-81CF-4265B8EDF6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77200" y="6202363"/>
              <a:ext cx="1066800" cy="38100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Text Box 26">
              <a:extLst>
                <a:ext uri="{FF2B5EF4-FFF2-40B4-BE49-F238E27FC236}">
                  <a16:creationId xmlns:a16="http://schemas.microsoft.com/office/drawing/2014/main" id="{CE7267F4-AC1F-4AB4-B97A-9D4441446D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8800" y="6253163"/>
              <a:ext cx="9652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1400" b="1"/>
                <a:t>State |1&gt;</a:t>
              </a:r>
              <a:endParaRPr lang="en-US" altLang="en-US"/>
            </a:p>
          </p:txBody>
        </p:sp>
        <p:sp>
          <p:nvSpPr>
            <p:cNvPr id="20" name="Line 27">
              <a:extLst>
                <a:ext uri="{FF2B5EF4-FFF2-40B4-BE49-F238E27FC236}">
                  <a16:creationId xmlns:a16="http://schemas.microsoft.com/office/drawing/2014/main" id="{E13AD487-E726-438B-8EF3-5135325877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838200" cy="0"/>
            </a:xfrm>
            <a:prstGeom prst="line">
              <a:avLst/>
            </a:prstGeom>
            <a:noFill/>
            <a:ln w="107950">
              <a:solidFill>
                <a:schemeClr val="accent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1161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9A9BA-B47A-4AFF-BCFA-C1DEE899D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Representation of Data - Superposition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38487-5AD9-4EAC-A78D-913C98778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 single qubit can be forced into a </a:t>
            </a:r>
            <a:r>
              <a:rPr lang="en-US" altLang="en-US" b="1" i="1" dirty="0"/>
              <a:t>superposition</a:t>
            </a:r>
            <a:r>
              <a:rPr lang="en-US" altLang="en-US" dirty="0"/>
              <a:t> of the two states denoted by the addition of the state vectors</a:t>
            </a:r>
          </a:p>
          <a:p>
            <a:endParaRPr lang="en-US" altLang="en-US" dirty="0"/>
          </a:p>
          <a:p>
            <a:pPr lvl="1"/>
            <a:r>
              <a:rPr lang="en-US" altLang="en-US" dirty="0"/>
              <a:t>where </a:t>
            </a:r>
            <a:r>
              <a:rPr lang="en-US" altLang="en-US" dirty="0">
                <a:sym typeface="Symbol" panose="05050102010706020507" pitchFamily="18" charset="2"/>
              </a:rPr>
              <a:t>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 and 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 are complex numbers and |</a:t>
            </a:r>
            <a:r>
              <a:rPr lang="en-US" altLang="en-US" baseline="-25000" dirty="0">
                <a:sym typeface="Symbol" panose="05050102010706020507" pitchFamily="18" charset="2"/>
              </a:rPr>
              <a:t>1</a:t>
            </a:r>
            <a:r>
              <a:rPr lang="en-US" altLang="en-US" dirty="0">
                <a:sym typeface="Symbol" panose="05050102010706020507" pitchFamily="18" charset="2"/>
              </a:rPr>
              <a:t>|</a:t>
            </a:r>
            <a:r>
              <a:rPr lang="en-US" altLang="en-US" baseline="30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+ |</a:t>
            </a:r>
            <a:r>
              <a:rPr lang="en-US" altLang="en-US" baseline="-25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|</a:t>
            </a:r>
            <a:r>
              <a:rPr lang="en-US" altLang="en-US" baseline="30000" dirty="0">
                <a:sym typeface="Symbol" panose="05050102010706020507" pitchFamily="18" charset="2"/>
              </a:rPr>
              <a:t>2</a:t>
            </a:r>
            <a:r>
              <a:rPr lang="en-US" altLang="en-US" dirty="0">
                <a:sym typeface="Symbol" panose="05050102010706020507" pitchFamily="18" charset="2"/>
              </a:rPr>
              <a:t>=1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C27219-2F59-42A8-847E-92BADBCB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462F86-9F3A-41E8-8820-63DF0B0D7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348880"/>
            <a:ext cx="3988994" cy="750556"/>
          </a:xfrm>
          <a:prstGeom prst="rect">
            <a:avLst/>
          </a:prstGeom>
        </p:spPr>
      </p:pic>
      <p:sp>
        <p:nvSpPr>
          <p:cNvPr id="7" name="Text Box 35">
            <a:extLst>
              <a:ext uri="{FF2B5EF4-FFF2-40B4-BE49-F238E27FC236}">
                <a16:creationId xmlns:a16="http://schemas.microsoft.com/office/drawing/2014/main" id="{5618D232-5B6E-468D-B6DD-4F90DA1F4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640" y="4274749"/>
            <a:ext cx="6195392" cy="954107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2800" dirty="0"/>
              <a:t>A qubit in superposition is in both of the states |1&gt; and |0&gt; at the same time </a:t>
            </a:r>
          </a:p>
        </p:txBody>
      </p:sp>
    </p:spTree>
    <p:extLst>
      <p:ext uri="{BB962C8B-B14F-4D97-AF65-F5344CB8AC3E}">
        <p14:creationId xmlns:p14="http://schemas.microsoft.com/office/powerpoint/2010/main" val="2451196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59D0-3A05-45C5-A3DA-022249AB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Data Retrieval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71E97-5D9B-4BB9-ABDA-72ACEFA99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In general, an </a:t>
            </a:r>
            <a:r>
              <a:rPr lang="en-US" altLang="en-US" b="1" dirty="0"/>
              <a:t>n</a:t>
            </a:r>
            <a:r>
              <a:rPr lang="en-US" altLang="en-US" dirty="0"/>
              <a:t> qubit register can represent the numbers 0 through </a:t>
            </a:r>
            <a:r>
              <a:rPr lang="en-US" altLang="en-US" b="1" dirty="0"/>
              <a:t>2</a:t>
            </a:r>
            <a:r>
              <a:rPr lang="en-US" altLang="en-US" b="1" baseline="30000" dirty="0"/>
              <a:t>n-1</a:t>
            </a:r>
            <a:r>
              <a:rPr lang="en-US" altLang="en-US" dirty="0"/>
              <a:t> simultaneously.</a:t>
            </a:r>
          </a:p>
          <a:p>
            <a:r>
              <a:rPr lang="en-US" altLang="en-US" b="1" dirty="0">
                <a:solidFill>
                  <a:schemeClr val="accent1"/>
                </a:solidFill>
              </a:rPr>
              <a:t>Sound too good to be true?…It is!</a:t>
            </a:r>
            <a:endParaRPr lang="en-US" altLang="en-US" dirty="0"/>
          </a:p>
          <a:p>
            <a:r>
              <a:rPr lang="en-US" altLang="en-US" dirty="0"/>
              <a:t>If we attempt to retrieve the values represented within a superposition, the </a:t>
            </a:r>
            <a:r>
              <a:rPr lang="en-US" altLang="en-US" b="1" dirty="0"/>
              <a:t>superposition randomly collapses</a:t>
            </a:r>
            <a:r>
              <a:rPr lang="en-US" altLang="en-US" dirty="0"/>
              <a:t> to represent just one of the original values.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236FE-EB00-4AED-B360-DB1F0515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B417D1E0-5BCD-41BC-AC28-CA930CD02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4929842"/>
            <a:ext cx="7620000" cy="1015663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000" dirty="0"/>
              <a:t>In our equation:  |</a:t>
            </a:r>
            <a:r>
              <a:rPr lang="en-US" altLang="en-US" sz="2000" dirty="0">
                <a:sym typeface="Symbol" panose="05050102010706020507" pitchFamily="18" charset="2"/>
              </a:rPr>
              <a:t>&gt; =   </a:t>
            </a:r>
            <a:r>
              <a:rPr lang="en-US" altLang="en-US" sz="2000" dirty="0"/>
              <a:t>|0&gt; + </a:t>
            </a:r>
            <a:r>
              <a:rPr lang="en-US" altLang="en-US" sz="2000" dirty="0">
                <a:sym typeface="Symbol" panose="05050102010706020507" pitchFamily="18" charset="2"/>
              </a:rPr>
              <a:t></a:t>
            </a:r>
            <a:r>
              <a:rPr lang="en-US" altLang="en-US" sz="2000" dirty="0"/>
              <a:t>  |1&gt; , </a:t>
            </a:r>
            <a:r>
              <a:rPr lang="en-US" altLang="en-US" sz="2000" dirty="0">
                <a:sym typeface="Symbol" panose="05050102010706020507" pitchFamily="18" charset="2"/>
              </a:rPr>
              <a:t>  represents the probability of the superposition collapsing to |0&gt;.  The ’s are called probability amplitudes.  In a balanced superposition,  = 1/√2</a:t>
            </a:r>
          </a:p>
        </p:txBody>
      </p:sp>
    </p:spTree>
    <p:extLst>
      <p:ext uri="{BB962C8B-B14F-4D97-AF65-F5344CB8AC3E}">
        <p14:creationId xmlns:p14="http://schemas.microsoft.com/office/powerpoint/2010/main" val="187437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08F06-2390-4879-B2DD-FD5349A6D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ym typeface="Symbol" panose="05050102010706020507" pitchFamily="18" charset="2"/>
              </a:rPr>
              <a:t>Amplitudes Interference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8D7C7E-CF56-4F2D-8AD1-BB36311054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BEC8C6-1BDB-40DA-B475-2CF26085C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1704" y="1396403"/>
            <a:ext cx="4824536" cy="3040194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7C99EB-C83C-4537-90F4-525E0535C174}"/>
              </a:ext>
            </a:extLst>
          </p:cNvPr>
          <p:cNvGrpSpPr/>
          <p:nvPr/>
        </p:nvGrpSpPr>
        <p:grpSpPr>
          <a:xfrm>
            <a:off x="1127448" y="4674058"/>
            <a:ext cx="9578695" cy="1440160"/>
            <a:chOff x="1127448" y="4674058"/>
            <a:chExt cx="9578695" cy="144016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23C9C73-640B-4754-B503-D71D1F4098F3}"/>
                </a:ext>
              </a:extLst>
            </p:cNvPr>
            <p:cNvSpPr/>
            <p:nvPr/>
          </p:nvSpPr>
          <p:spPr>
            <a:xfrm>
              <a:off x="1127448" y="4674058"/>
              <a:ext cx="9578695" cy="1440160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C086A7-B839-4A23-9C80-BC586C149169}"/>
                </a:ext>
              </a:extLst>
            </p:cNvPr>
            <p:cNvSpPr/>
            <p:nvPr/>
          </p:nvSpPr>
          <p:spPr>
            <a:xfrm>
              <a:off x="1199456" y="4708301"/>
              <a:ext cx="9433048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en-US" sz="28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The key trick in this game: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Let the amplitude of wrong answers deconstruct each other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800" b="1" dirty="0">
                  <a:solidFill>
                    <a:srgbClr val="FF0000"/>
                  </a:solidFill>
                  <a:sym typeface="Symbol" panose="05050102010706020507" pitchFamily="18" charset="2"/>
                </a:rPr>
                <a:t>So the probability to observe correct answers is high</a:t>
              </a:r>
              <a:endParaRPr lang="en-US" sz="2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6734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119F9-0FFC-40EC-A93C-C16A2D423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852FC-BA76-4F36-8C23-F33D07CFD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Application-Specific Integrated Circuit (ASIC): </a:t>
            </a:r>
            <a:r>
              <a:rPr lang="en-US" dirty="0"/>
              <a:t>an integrated circuit (IC) customized for a particular use, rather than intended for general-purpose use</a:t>
            </a:r>
          </a:p>
          <a:p>
            <a:pPr lvl="1"/>
            <a:r>
              <a:rPr lang="en-US" dirty="0"/>
              <a:t>E.g., audio/video decoder/encoder, network processing unit, Bluetooth module, GPS module, all kinds of device controllers …</a:t>
            </a:r>
          </a:p>
          <a:p>
            <a:r>
              <a:rPr lang="en-US" dirty="0"/>
              <a:t>More efficient in terms of speed, energy and cost compared with general-purpose processors</a:t>
            </a:r>
          </a:p>
          <a:p>
            <a:r>
              <a:rPr lang="en-HK" dirty="0"/>
              <a:t>Only can do a specific job; not general-purpose</a:t>
            </a:r>
          </a:p>
          <a:p>
            <a:pPr lvl="1"/>
            <a:endParaRPr lang="en-HK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BB95D7-6186-43A2-9A1D-D4AB5F95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202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54A08-DBDF-42E2-B10A-B1D585A88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Shor’s algorithm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D0211-9475-4AFD-BCE5-2553700EF7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0972800" cy="5040560"/>
          </a:xfrm>
        </p:spPr>
        <p:txBody>
          <a:bodyPr/>
          <a:lstStyle/>
          <a:p>
            <a:r>
              <a:rPr lang="en-US" altLang="en-US" dirty="0"/>
              <a:t>Developed in 1994 by the American mathematician Peter Shor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168BE5-D683-4ABC-AB18-57D6C5484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pic>
        <p:nvPicPr>
          <p:cNvPr id="2050" name="Picture 2" descr="Peter Shor (MIT): Quantum Money - The Data Science Institute at Columbia  University">
            <a:extLst>
              <a:ext uri="{FF2B5EF4-FFF2-40B4-BE49-F238E27FC236}">
                <a16:creationId xmlns:a16="http://schemas.microsoft.com/office/drawing/2014/main" id="{7EFE7C8B-6B32-4454-A655-CC1A1628F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7232" y="2060848"/>
            <a:ext cx="2304256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B20058-2CBF-465E-A631-E5FEC6D73FD5}"/>
              </a:ext>
            </a:extLst>
          </p:cNvPr>
          <p:cNvSpPr/>
          <p:nvPr/>
        </p:nvSpPr>
        <p:spPr>
          <a:xfrm>
            <a:off x="1703512" y="2253231"/>
            <a:ext cx="684076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Clr>
                <a:schemeClr val="accent2"/>
              </a:buClr>
            </a:pPr>
            <a:r>
              <a:rPr lang="en-US" altLang="en-US" sz="2800" dirty="0"/>
              <a:t>Shor’s algorithm shows (in principle,) that a quantum computer is capable of factoring very large numbers in polynomial time.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1B0C60-E7BF-4C5A-905B-F2825D8EDF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02" y="4015444"/>
            <a:ext cx="2304256" cy="21359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D149C9-1EA7-405E-A88A-03B8B973B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7728" y="4149080"/>
            <a:ext cx="4137554" cy="21140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9BBFFD-E68E-45CE-8548-3496C14DBB21}"/>
              </a:ext>
            </a:extLst>
          </p:cNvPr>
          <p:cNvSpPr/>
          <p:nvPr/>
        </p:nvSpPr>
        <p:spPr>
          <a:xfrm>
            <a:off x="7693207" y="4903515"/>
            <a:ext cx="420012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  <a:buClr>
                <a:schemeClr val="accent2"/>
              </a:buClr>
            </a:pPr>
            <a:r>
              <a:rPr lang="en-US" altLang="en-US" dirty="0"/>
              <a:t>Shor’s algorithm depends on Modular Arithmetic, Quantum Parallelism and Quantum Fourier Transform</a:t>
            </a:r>
          </a:p>
        </p:txBody>
      </p:sp>
    </p:spTree>
    <p:extLst>
      <p:ext uri="{BB962C8B-B14F-4D97-AF65-F5344CB8AC3E}">
        <p14:creationId xmlns:p14="http://schemas.microsoft.com/office/powerpoint/2010/main" val="2345606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1E9-9D89-4AE8-A032-F1BBD55D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vs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A26E-AAA3-4853-953B-05DB7278B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F495-AD63-4D97-8893-DED60528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pic>
        <p:nvPicPr>
          <p:cNvPr id="11" name="Picture 2" descr="Quantum Computing Icon Style 8050431 Vector Art at Vecteezy">
            <a:extLst>
              <a:ext uri="{FF2B5EF4-FFF2-40B4-BE49-F238E27FC236}">
                <a16:creationId xmlns:a16="http://schemas.microsoft.com/office/drawing/2014/main" id="{D4144C60-D372-4D4A-83D9-736A4881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3561" y="1268760"/>
            <a:ext cx="1741410" cy="1741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0DC69B-26F5-4531-B28F-70C246023499}"/>
              </a:ext>
            </a:extLst>
          </p:cNvPr>
          <p:cNvSpPr/>
          <p:nvPr/>
        </p:nvSpPr>
        <p:spPr>
          <a:xfrm>
            <a:off x="8302619" y="3193151"/>
            <a:ext cx="33087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Where are Quantum Computers?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A3FDD5-F58B-459C-981B-FD2CA2937CA4}"/>
              </a:ext>
            </a:extLst>
          </p:cNvPr>
          <p:cNvSpPr/>
          <p:nvPr/>
        </p:nvSpPr>
        <p:spPr>
          <a:xfrm>
            <a:off x="1271464" y="5805264"/>
            <a:ext cx="5904656" cy="144016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68D497-0267-4FA9-8992-49225FB1E6C2}"/>
              </a:ext>
            </a:extLst>
          </p:cNvPr>
          <p:cNvSpPr/>
          <p:nvPr/>
        </p:nvSpPr>
        <p:spPr>
          <a:xfrm rot="16200000">
            <a:off x="-325461" y="4204891"/>
            <a:ext cx="3164904" cy="1729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6670A-7333-4EDB-A41E-5CA4E0FA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125" y="2547171"/>
            <a:ext cx="1146216" cy="925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66E31-1C03-4F96-A7AB-F26E1E63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183" y="3038507"/>
            <a:ext cx="1188645" cy="9806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35404-9342-4008-81DF-9B1978B12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6065" y="3562483"/>
            <a:ext cx="1136602" cy="9221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C7F456-B3E8-45DD-8FE3-A30D41915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0121" y="4221089"/>
            <a:ext cx="1053817" cy="86409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E697FFF-4A67-4D2C-95A2-91611A8DBB57}"/>
              </a:ext>
            </a:extLst>
          </p:cNvPr>
          <p:cNvSpPr/>
          <p:nvPr/>
        </p:nvSpPr>
        <p:spPr>
          <a:xfrm rot="16200000">
            <a:off x="-235926" y="3878814"/>
            <a:ext cx="2385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Flexibility &amp; </a:t>
            </a:r>
            <a:r>
              <a:rPr lang="en-US" altLang="zh-CN" dirty="0"/>
              <a:t>Ease to use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B6FD5F-AECF-40EC-903E-2C44BA8CD95D}"/>
              </a:ext>
            </a:extLst>
          </p:cNvPr>
          <p:cNvSpPr/>
          <p:nvPr/>
        </p:nvSpPr>
        <p:spPr>
          <a:xfrm>
            <a:off x="3527864" y="5949280"/>
            <a:ext cx="1391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12354584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81E9-9D89-4AE8-A032-F1BBD55D0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Flexibility vs Efficiency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A8A26E-AAA3-4853-953B-05DB7278B0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F495-AD63-4D97-8893-DED60528E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pic>
        <p:nvPicPr>
          <p:cNvPr id="11" name="Picture 2" descr="Quantum Computing Icon Style 8050431 Vector Art at Vecteezy">
            <a:extLst>
              <a:ext uri="{FF2B5EF4-FFF2-40B4-BE49-F238E27FC236}">
                <a16:creationId xmlns:a16="http://schemas.microsoft.com/office/drawing/2014/main" id="{D4144C60-D372-4D4A-83D9-736A4881D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743" y="5232356"/>
            <a:ext cx="620817" cy="62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D0DC69B-26F5-4531-B28F-70C246023499}"/>
              </a:ext>
            </a:extLst>
          </p:cNvPr>
          <p:cNvSpPr/>
          <p:nvPr/>
        </p:nvSpPr>
        <p:spPr>
          <a:xfrm>
            <a:off x="6597319" y="5393559"/>
            <a:ext cx="3970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Quantum Computers are currently here!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31A3FDD5-F58B-459C-981B-FD2CA2937CA4}"/>
              </a:ext>
            </a:extLst>
          </p:cNvPr>
          <p:cNvSpPr/>
          <p:nvPr/>
        </p:nvSpPr>
        <p:spPr>
          <a:xfrm>
            <a:off x="1271464" y="5805264"/>
            <a:ext cx="9865096" cy="140569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68D497-0267-4FA9-8992-49225FB1E6C2}"/>
              </a:ext>
            </a:extLst>
          </p:cNvPr>
          <p:cNvSpPr/>
          <p:nvPr/>
        </p:nvSpPr>
        <p:spPr>
          <a:xfrm rot="16200000">
            <a:off x="-325461" y="4204891"/>
            <a:ext cx="3164904" cy="172961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6670A-7333-4EDB-A41E-5CA4E0FA6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923" y="2921906"/>
            <a:ext cx="573107" cy="4629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C66E31-1C03-4F96-A7AB-F26E1E635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6228" y="3077279"/>
            <a:ext cx="594321" cy="4903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C35404-9342-4008-81DF-9B1978B12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3074" y="3262796"/>
            <a:ext cx="568300" cy="46105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C7F456-B3E8-45DD-8FE3-A30D419154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8130" y="3384904"/>
            <a:ext cx="526907" cy="43204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E697FFF-4A67-4D2C-95A2-91611A8DBB57}"/>
              </a:ext>
            </a:extLst>
          </p:cNvPr>
          <p:cNvSpPr/>
          <p:nvPr/>
        </p:nvSpPr>
        <p:spPr>
          <a:xfrm rot="16200000">
            <a:off x="-235926" y="3878814"/>
            <a:ext cx="23856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Flexibility &amp; </a:t>
            </a:r>
            <a:r>
              <a:rPr lang="en-US" altLang="zh-CN" dirty="0"/>
              <a:t>Ease to use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1B6FD5F-AECF-40EC-903E-2C44BA8CD95D}"/>
              </a:ext>
            </a:extLst>
          </p:cNvPr>
          <p:cNvSpPr/>
          <p:nvPr/>
        </p:nvSpPr>
        <p:spPr>
          <a:xfrm>
            <a:off x="3527864" y="5949280"/>
            <a:ext cx="1391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Performance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CDEE372F-91E9-40FB-8B2F-095CC2EDB428}"/>
              </a:ext>
            </a:extLst>
          </p:cNvPr>
          <p:cNvSpPr/>
          <p:nvPr/>
        </p:nvSpPr>
        <p:spPr>
          <a:xfrm>
            <a:off x="10668508" y="4152236"/>
            <a:ext cx="216024" cy="100811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6D43B77-FE10-444D-A6F2-2ED663BB2034}"/>
              </a:ext>
            </a:extLst>
          </p:cNvPr>
          <p:cNvSpPr/>
          <p:nvPr/>
        </p:nvSpPr>
        <p:spPr>
          <a:xfrm>
            <a:off x="8073729" y="4418085"/>
            <a:ext cx="27027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People are working for this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3323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3B74-0094-49A6-AA5D-8F21102D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Final Exam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F26B5-7904-4F5F-A313-F21ECCE51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Final exam: </a:t>
            </a:r>
          </a:p>
          <a:p>
            <a:pPr lvl="1"/>
            <a:r>
              <a:rPr lang="fr-FR" dirty="0"/>
              <a:t>2023 </a:t>
            </a:r>
            <a:r>
              <a:rPr lang="fr-FR" dirty="0" err="1"/>
              <a:t>Dec</a:t>
            </a:r>
            <a:r>
              <a:rPr lang="fr-FR" dirty="0"/>
              <a:t>. 11, 9:30-11:30</a:t>
            </a:r>
          </a:p>
          <a:p>
            <a:pPr lvl="1"/>
            <a:r>
              <a:rPr lang="fr-FR" dirty="0"/>
              <a:t>On campus</a:t>
            </a:r>
          </a:p>
          <a:p>
            <a:pPr lvl="1"/>
            <a:r>
              <a:rPr lang="fr-FR" dirty="0"/>
              <a:t>The </a:t>
            </a:r>
            <a:r>
              <a:rPr lang="fr-FR" dirty="0" err="1"/>
              <a:t>same</a:t>
            </a:r>
            <a:r>
              <a:rPr lang="fr-FR" dirty="0"/>
              <a:t> </a:t>
            </a:r>
            <a:r>
              <a:rPr lang="fr-FR" dirty="0" err="1"/>
              <a:t>form</a:t>
            </a:r>
            <a:r>
              <a:rPr lang="fr-FR" dirty="0"/>
              <a:t> as </a:t>
            </a:r>
            <a:r>
              <a:rPr lang="fr-FR" dirty="0" err="1"/>
              <a:t>midterm</a:t>
            </a:r>
            <a:endParaRPr lang="fr-FR" dirty="0"/>
          </a:p>
          <a:p>
            <a:pPr lvl="2"/>
            <a:r>
              <a:rPr lang="fr-FR" dirty="0" err="1"/>
              <a:t>Closed</a:t>
            </a:r>
            <a:r>
              <a:rPr lang="fr-FR" dirty="0"/>
              <a:t>-book, </a:t>
            </a:r>
            <a:r>
              <a:rPr lang="fr-FR" dirty="0" err="1"/>
              <a:t>paper</a:t>
            </a:r>
            <a:r>
              <a:rPr lang="fr-FR" dirty="0"/>
              <a:t> </a:t>
            </a:r>
            <a:r>
              <a:rPr lang="fr-FR" dirty="0" err="1"/>
              <a:t>based</a:t>
            </a:r>
            <a:endParaRPr lang="fr-FR" dirty="0"/>
          </a:p>
          <a:p>
            <a:pPr lvl="2"/>
            <a:r>
              <a:rPr lang="fr-FR" dirty="0" err="1"/>
              <a:t>Calculator</a:t>
            </a:r>
            <a:r>
              <a:rPr lang="fr-FR" dirty="0"/>
              <a:t> </a:t>
            </a:r>
            <a:r>
              <a:rPr lang="fr-FR" dirty="0" err="1"/>
              <a:t>allowed</a:t>
            </a:r>
            <a:endParaRPr lang="fr-FR" dirty="0"/>
          </a:p>
          <a:p>
            <a:pPr lvl="2"/>
            <a:r>
              <a:rPr lang="fr-FR" dirty="0"/>
              <a:t>No computer/software</a:t>
            </a:r>
          </a:p>
          <a:p>
            <a:pPr lvl="2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D95D2-0BB2-4434-BECD-AC14EDD8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429165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3B74-0094-49A6-AA5D-8F21102D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TLQ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F26B5-7904-4F5F-A313-F21ECCE51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Message from the university: “To boost the response rates, teachers have been encouraged to conduct the TLQ evaluation during class session.”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Please do it now, if not yet… </a:t>
            </a:r>
            <a:endParaRPr lang="en-HK" dirty="0"/>
          </a:p>
          <a:p>
            <a:pPr lvl="2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3D95D2-0BB2-4434-BECD-AC14EDD81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547293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6F340-A8C4-4F14-956B-C6419ECD5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backup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08976-996C-4C60-A51B-ED6F2AD704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00AED-CC65-448B-9215-8291FBF0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65666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B94D3-F091-A371-69E2-420A03BC7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FPGA? --- FPGA vs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4B40C-81C5-FFA0-9FB8-CB2F43609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en-US" altLang="zh-CN" dirty="0"/>
              <a:t>etter performance on execution time (speed)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0008AB-78F0-2532-920C-CEA039BB17ED}"/>
              </a:ext>
            </a:extLst>
          </p:cNvPr>
          <p:cNvSpPr txBox="1"/>
          <p:nvPr/>
        </p:nvSpPr>
        <p:spPr>
          <a:xfrm>
            <a:off x="191345" y="5672670"/>
            <a:ext cx="71287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H</a:t>
            </a:r>
            <a:r>
              <a:rPr lang="en-US" sz="12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T</a:t>
            </a:r>
            <a:r>
              <a:rPr lang="en-US" altLang="zh-CN" sz="1200" dirty="0">
                <a:solidFill>
                  <a:srgbClr val="333333"/>
                </a:solidFill>
                <a:latin typeface="Arial" panose="020B0604020202020204" pitchFamily="34" charset="0"/>
              </a:rPr>
              <a:t>ing</a:t>
            </a:r>
            <a:r>
              <a:rPr lang="en-US" sz="12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sz="120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US" sz="12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., </a:t>
            </a:r>
            <a:r>
              <a:rPr lang="en-US" sz="1200" dirty="0">
                <a:solidFill>
                  <a:srgbClr val="333333"/>
                </a:solidFill>
                <a:latin typeface="Arial" panose="020B0604020202020204" pitchFamily="34" charset="0"/>
              </a:rPr>
              <a:t>"System Services for Reconfigurable Hardware Acceleration in Mobile Devices," </a:t>
            </a:r>
            <a:r>
              <a:rPr lang="en-US" sz="12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 </a:t>
            </a:r>
            <a:r>
              <a:rPr lang="en-US" sz="1200" i="1" dirty="0">
                <a:solidFill>
                  <a:srgbClr val="333333"/>
                </a:solidFill>
                <a:latin typeface="Arial" panose="020B0604020202020204" pitchFamily="34" charset="0"/>
              </a:rPr>
              <a:t>2018 International Conference on </a:t>
            </a:r>
            <a:r>
              <a:rPr lang="en-US" sz="1200" i="1" dirty="0" err="1">
                <a:solidFill>
                  <a:srgbClr val="333333"/>
                </a:solidFill>
                <a:latin typeface="Arial" panose="020B0604020202020204" pitchFamily="34" charset="0"/>
              </a:rPr>
              <a:t>ReConFigurable</a:t>
            </a:r>
            <a:r>
              <a:rPr lang="en-US" sz="1200" i="1" dirty="0">
                <a:solidFill>
                  <a:srgbClr val="333333"/>
                </a:solidFill>
                <a:latin typeface="Arial" panose="020B0604020202020204" pitchFamily="34" charset="0"/>
              </a:rPr>
              <a:t> Computing and FPGAs</a:t>
            </a:r>
            <a:r>
              <a:rPr lang="en-US" sz="12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D</a:t>
            </a:r>
            <a:r>
              <a:rPr lang="en-US" altLang="zh-CN" sz="12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ecember</a:t>
            </a:r>
            <a:r>
              <a:rPr lang="en-US" sz="120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2018.</a:t>
            </a:r>
            <a:endParaRPr lang="en-US" sz="1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480" y="2060848"/>
            <a:ext cx="3679306" cy="332816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060848"/>
            <a:ext cx="3444197" cy="312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20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E8AB-082E-69E1-9332-703CF780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FPGA? --- FPGA vs GPU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76E8C85-09D1-7E2D-F3EC-F19BB964EBE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39416" y="1304655"/>
          <a:ext cx="4935201" cy="298122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42507">
                  <a:extLst>
                    <a:ext uri="{9D8B030D-6E8A-4147-A177-3AD203B41FA5}">
                      <a16:colId xmlns:a16="http://schemas.microsoft.com/office/drawing/2014/main" val="2587495939"/>
                    </a:ext>
                  </a:extLst>
                </a:gridCol>
                <a:gridCol w="1765057">
                  <a:extLst>
                    <a:ext uri="{9D8B030D-6E8A-4147-A177-3AD203B41FA5}">
                      <a16:colId xmlns:a16="http://schemas.microsoft.com/office/drawing/2014/main" val="107229593"/>
                    </a:ext>
                  </a:extLst>
                </a:gridCol>
                <a:gridCol w="1927637">
                  <a:extLst>
                    <a:ext uri="{9D8B030D-6E8A-4147-A177-3AD203B41FA5}">
                      <a16:colId xmlns:a16="http://schemas.microsoft.com/office/drawing/2014/main" val="2297425740"/>
                    </a:ext>
                  </a:extLst>
                </a:gridCol>
              </a:tblGrid>
              <a:tr h="28658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Aspects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FPGA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GPU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594400"/>
                  </a:ext>
                </a:extLst>
              </a:tr>
              <a:tr h="432634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200" dirty="0">
                          <a:solidFill>
                            <a:schemeClr val="tx1"/>
                          </a:solidFill>
                        </a:rPr>
                        <a:t>High performance depending on applications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l"/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3619303"/>
                  </a:ext>
                </a:extLst>
              </a:tr>
              <a:tr h="1196011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Adaptability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Good performance with a broad range of 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Suitable for SIMD workloads;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Bad performance with data/control dependent workloads;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Low device utilization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752739"/>
                  </a:ext>
                </a:extLst>
              </a:tr>
              <a:tr h="52962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Power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Generally low-power;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rgbClr val="00B050"/>
                          </a:solidFill>
                        </a:rPr>
                        <a:t>High perf./watt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Generally high-power;</a:t>
                      </a:r>
                    </a:p>
                    <a:p>
                      <a:pPr algn="l"/>
                      <a:r>
                        <a:rPr lang="en-US" sz="1200" dirty="0">
                          <a:solidFill>
                            <a:srgbClr val="FF0000"/>
                          </a:solidFill>
                        </a:rPr>
                        <a:t>Low perf./watt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98138"/>
                  </a:ext>
                </a:extLst>
              </a:tr>
              <a:tr h="428740">
                <a:tc>
                  <a:txBody>
                    <a:bodyPr/>
                    <a:lstStyle/>
                    <a:p>
                      <a:pPr algn="ctr"/>
                      <a:r>
                        <a:rPr lang="en-US" sz="1200" b="1" dirty="0">
                          <a:solidFill>
                            <a:schemeClr val="tx1"/>
                          </a:solidFill>
                        </a:rPr>
                        <a:t>D</a:t>
                      </a:r>
                      <a:r>
                        <a:rPr lang="en-US" altLang="zh-CN" sz="1200" b="1" dirty="0">
                          <a:solidFill>
                            <a:schemeClr val="tx1"/>
                          </a:solidFill>
                        </a:rPr>
                        <a:t>evelopment cost</a:t>
                      </a:r>
                      <a:endParaRPr 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</a:rPr>
                        <a:t>High (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without existed</a:t>
                      </a:r>
                      <a:r>
                        <a:rPr lang="en-US" altLang="zh-CN" sz="1400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altLang="zh-CN" sz="1400" dirty="0">
                          <a:solidFill>
                            <a:srgbClr val="FF0000"/>
                          </a:solidFill>
                        </a:rPr>
                        <a:t>IP cores)</a:t>
                      </a:r>
                      <a:endParaRPr lang="zh-CN" altLang="en-US" sz="1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solidFill>
                            <a:srgbClr val="00B050"/>
                          </a:solidFill>
                        </a:rPr>
                        <a:t>Generally</a:t>
                      </a:r>
                      <a:endParaRPr lang="zh-CN" altLang="en-US" sz="1400" dirty="0">
                        <a:solidFill>
                          <a:srgbClr val="00B05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4637794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11AEC860-3EEF-712F-F972-BC634BD3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805" y="1293640"/>
            <a:ext cx="2858892" cy="1420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B80C7C-871F-BB50-4AC0-0C12EA3CF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617" y="1357509"/>
            <a:ext cx="1961126" cy="12928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8C4D96A-770B-A85B-4FC8-5D78377C6E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619" y="3616494"/>
            <a:ext cx="2723263" cy="15606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8A3697-7612-C660-A090-9B7795D22F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314" y="4621981"/>
            <a:ext cx="2868977" cy="192593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E334243-7724-37AE-CAE5-153707BD54BB}"/>
              </a:ext>
            </a:extLst>
          </p:cNvPr>
          <p:cNvSpPr txBox="1"/>
          <p:nvPr/>
        </p:nvSpPr>
        <p:spPr>
          <a:xfrm>
            <a:off x="3769095" y="5085184"/>
            <a:ext cx="210311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FPGA consumes less power, provides better power efficiency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0D2E-407D-DFAC-C5C2-2E24BE18A82B}"/>
              </a:ext>
            </a:extLst>
          </p:cNvPr>
          <p:cNvSpPr txBox="1"/>
          <p:nvPr/>
        </p:nvSpPr>
        <p:spPr>
          <a:xfrm>
            <a:off x="6306805" y="2735173"/>
            <a:ext cx="29567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Performance of a matrix multiplication program with different batches, GPU has a 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AB64E-673C-D165-2633-870E6D49BD55}"/>
              </a:ext>
            </a:extLst>
          </p:cNvPr>
          <p:cNvSpPr txBox="1"/>
          <p:nvPr/>
        </p:nvSpPr>
        <p:spPr>
          <a:xfrm>
            <a:off x="9473168" y="2775080"/>
            <a:ext cx="2442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high data-dependent workload, FPGA is much better than GPU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2F37B18-9A7B-8928-1D92-5A995213EFD5}"/>
              </a:ext>
            </a:extLst>
          </p:cNvPr>
          <p:cNvSpPr txBox="1"/>
          <p:nvPr/>
        </p:nvSpPr>
        <p:spPr>
          <a:xfrm>
            <a:off x="9048328" y="3933056"/>
            <a:ext cx="24422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For high </a:t>
            </a:r>
            <a:r>
              <a:rPr lang="en-US" altLang="zh-CN" sz="1400" b="1" dirty="0"/>
              <a:t>control</a:t>
            </a:r>
            <a:r>
              <a:rPr lang="en-US" sz="1400" b="1" dirty="0"/>
              <a:t>-dependent workload, FPGA is much better than GPU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EAED9-DDBB-17A7-EE5D-948EC3744790}"/>
              </a:ext>
            </a:extLst>
          </p:cNvPr>
          <p:cNvSpPr txBox="1"/>
          <p:nvPr/>
        </p:nvSpPr>
        <p:spPr>
          <a:xfrm>
            <a:off x="6031071" y="5357937"/>
            <a:ext cx="44574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Biookaghazadeh</a:t>
            </a:r>
            <a:r>
              <a:rPr lang="en-US" sz="11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Saman, Ming Zhao, and </a:t>
            </a:r>
            <a:r>
              <a:rPr lang="en-US" sz="110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Fengbo</a:t>
            </a:r>
            <a:r>
              <a:rPr lang="en-US" sz="11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Ren. “</a:t>
            </a:r>
            <a:r>
              <a:rPr lang="en-US" sz="110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Are FPGAs Suitable for Edge Computing?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”</a:t>
            </a:r>
            <a:r>
              <a:rPr lang="en-US" sz="11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USENIX Workshop on Hot Topics in Edge Computing (</a:t>
            </a:r>
            <a:r>
              <a:rPr lang="en-US" sz="110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HotEdge</a:t>
            </a:r>
            <a:r>
              <a:rPr lang="en-US" sz="11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18). 2018.</a:t>
            </a:r>
            <a:endParaRPr lang="en-US" sz="1100" dirty="0"/>
          </a:p>
        </p:txBody>
      </p:sp>
      <p:sp>
        <p:nvSpPr>
          <p:cNvPr id="18" name="TextBox 18">
            <a:extLst>
              <a:ext uri="{FF2B5EF4-FFF2-40B4-BE49-F238E27FC236}">
                <a16:creationId xmlns:a16="http://schemas.microsoft.com/office/drawing/2014/main" id="{BF3EAED9-DDBB-17A7-EE5D-948EC3744790}"/>
              </a:ext>
            </a:extLst>
          </p:cNvPr>
          <p:cNvSpPr txBox="1"/>
          <p:nvPr/>
        </p:nvSpPr>
        <p:spPr>
          <a:xfrm>
            <a:off x="6031071" y="6029814"/>
            <a:ext cx="4457417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J. Bodily et </a:t>
            </a:r>
            <a:r>
              <a:rPr lang="en-US" sz="1100" dirty="0" err="1">
                <a:solidFill>
                  <a:srgbClr val="222222"/>
                </a:solidFill>
                <a:latin typeface="Arial" panose="020B0604020202020204" pitchFamily="34" charset="0"/>
              </a:rPr>
              <a:t>al.,“A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 Comparison Study on Implementing Optical Flow and Digital Communications on FPGAs and GPUs</a:t>
            </a:r>
            <a:r>
              <a:rPr lang="en-US" sz="1100" i="1" dirty="0">
                <a:solidFill>
                  <a:srgbClr val="222222"/>
                </a:solidFill>
                <a:latin typeface="Arial" panose="020B0604020202020204" pitchFamily="34" charset="0"/>
              </a:rPr>
              <a:t>”</a:t>
            </a:r>
            <a:r>
              <a:rPr lang="en-US" sz="11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100" dirty="0">
                <a:solidFill>
                  <a:srgbClr val="222222"/>
                </a:solidFill>
                <a:latin typeface="Arial" panose="020B0604020202020204" pitchFamily="34" charset="0"/>
              </a:rPr>
              <a:t>ACM Transactions on Reconfigurable Technology and Systems. 2010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515823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E8AB-082E-69E1-9332-703CF780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FPGA? --- FPGA vs GPU+CPU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334243-7724-37AE-CAE5-153707BD54BB}"/>
              </a:ext>
            </a:extLst>
          </p:cNvPr>
          <p:cNvSpPr txBox="1"/>
          <p:nvPr/>
        </p:nvSpPr>
        <p:spPr>
          <a:xfrm>
            <a:off x="1785339" y="5909122"/>
            <a:ext cx="2421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Energy efficiency comparison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21A0D2E-407D-DFAC-C5C2-2E24BE18A82B}"/>
              </a:ext>
            </a:extLst>
          </p:cNvPr>
          <p:cNvSpPr txBox="1"/>
          <p:nvPr/>
        </p:nvSpPr>
        <p:spPr>
          <a:xfrm>
            <a:off x="7140818" y="3553271"/>
            <a:ext cx="2956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Application description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6AB64E-673C-D165-2633-870E6D49BD55}"/>
              </a:ext>
            </a:extLst>
          </p:cNvPr>
          <p:cNvSpPr txBox="1"/>
          <p:nvPr/>
        </p:nvSpPr>
        <p:spPr>
          <a:xfrm>
            <a:off x="6474993" y="4201924"/>
            <a:ext cx="50345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FPGA: Xilinx ZC702 evaluation board holding a </a:t>
            </a:r>
            <a:r>
              <a:rPr lang="en-US" sz="1400" dirty="0" err="1"/>
              <a:t>Zynq</a:t>
            </a:r>
            <a:r>
              <a:rPr lang="en-US" sz="1400" dirty="0"/>
              <a:t> XC7Z020 </a:t>
            </a:r>
            <a:r>
              <a:rPr lang="en-US" sz="1400" dirty="0" err="1"/>
              <a:t>SoC</a:t>
            </a:r>
            <a:endParaRPr lang="en-US" sz="1400" dirty="0"/>
          </a:p>
          <a:p>
            <a:r>
              <a:rPr lang="en-US" sz="1400" dirty="0"/>
              <a:t>CPU+GPU: NVIDIA Jetson TK1 board with </a:t>
            </a:r>
            <a:r>
              <a:rPr lang="en-US" sz="1400" dirty="0" err="1"/>
              <a:t>JetPack</a:t>
            </a:r>
            <a:r>
              <a:rPr lang="en-US" sz="1400" dirty="0"/>
              <a:t> 2.0.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3EAED9-DDBB-17A7-EE5D-948EC3744790}"/>
              </a:ext>
            </a:extLst>
          </p:cNvPr>
          <p:cNvSpPr txBox="1"/>
          <p:nvPr/>
        </p:nvSpPr>
        <p:spPr>
          <a:xfrm>
            <a:off x="6064027" y="5120225"/>
            <a:ext cx="60086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Jing Pu, et al,. </a:t>
            </a:r>
            <a:r>
              <a:rPr 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“</a:t>
            </a:r>
            <a:r>
              <a:rPr lang="en-US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Programming Heterogeneous Systems from an Image Processing DSL ”</a:t>
            </a:r>
            <a:r>
              <a:rPr lang="en-US" sz="120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ACM Transactions on Architecture and Code Optimization, 2017.</a:t>
            </a:r>
            <a:endParaRPr lang="en-US" sz="1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4044" y="1516474"/>
            <a:ext cx="4410107" cy="2066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71" y="3846236"/>
            <a:ext cx="5585343" cy="19500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796" y="1172622"/>
            <a:ext cx="4509781" cy="1934459"/>
          </a:xfrm>
          <a:prstGeom prst="rect">
            <a:avLst/>
          </a:prstGeom>
        </p:spPr>
      </p:pic>
      <p:sp>
        <p:nvSpPr>
          <p:cNvPr id="20" name="TextBox 13">
            <a:extLst>
              <a:ext uri="{FF2B5EF4-FFF2-40B4-BE49-F238E27FC236}">
                <a16:creationId xmlns:a16="http://schemas.microsoft.com/office/drawing/2014/main" id="{4E334243-7724-37AE-CAE5-153707BD54BB}"/>
              </a:ext>
            </a:extLst>
          </p:cNvPr>
          <p:cNvSpPr txBox="1"/>
          <p:nvPr/>
        </p:nvSpPr>
        <p:spPr>
          <a:xfrm>
            <a:off x="1849944" y="3098266"/>
            <a:ext cx="24214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Throughput comparison</a:t>
            </a:r>
          </a:p>
        </p:txBody>
      </p:sp>
    </p:spTree>
    <p:extLst>
      <p:ext uri="{BB962C8B-B14F-4D97-AF65-F5344CB8AC3E}">
        <p14:creationId xmlns:p14="http://schemas.microsoft.com/office/powerpoint/2010/main" val="2420806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B9EAD-118E-4C6B-ACF9-D7EBC0A90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B2CBD4-80DE-41E2-B039-2DEFDC573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ASIC in an SoC</a:t>
            </a:r>
          </a:p>
          <a:p>
            <a:pPr lvl="1"/>
            <a:r>
              <a:rPr lang="en-US" dirty="0"/>
              <a:t>All ASIC, except the ARM processor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0F2F7-5537-410B-A4C9-CF83B7FDE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3</a:t>
            </a:fld>
            <a:endParaRPr lang="en-US" altLang="en-US" dirty="0"/>
          </a:p>
        </p:txBody>
      </p:sp>
      <p:pic>
        <p:nvPicPr>
          <p:cNvPr id="1028" name="Picture 4" descr="https://upload.wikimedia.org/wikipedia/commons/thumb/8/85/ARMSoCBlockDiagram.svg/1280px-ARMSoCBlockDiagram.svg.png">
            <a:extLst>
              <a:ext uri="{FF2B5EF4-FFF2-40B4-BE49-F238E27FC236}">
                <a16:creationId xmlns:a16="http://schemas.microsoft.com/office/drawing/2014/main" id="{BC400B7E-33C3-4493-A534-BADDF1D26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864" y="869971"/>
            <a:ext cx="4824536" cy="5789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0356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4B36A-978C-4D3C-8498-D823A3D87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4468F-1C38-49C2-97AE-146195F79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476856" cy="5040560"/>
          </a:xfrm>
        </p:spPr>
        <p:txBody>
          <a:bodyPr/>
          <a:lstStyle/>
          <a:p>
            <a:r>
              <a:rPr lang="en-US" dirty="0"/>
              <a:t>Field-Programmable Gate Array (FPGA): an integrated circuit (IC) designed to be configured by a customer or a designer after manufacturing – hence the term </a:t>
            </a:r>
            <a:r>
              <a:rPr lang="en-US" i="1" dirty="0"/>
              <a:t>field-programmable</a:t>
            </a:r>
          </a:p>
          <a:p>
            <a:pPr lvl="1"/>
            <a:r>
              <a:rPr lang="en-US" dirty="0"/>
              <a:t>FPGAs contain an array of programmable logic blocks, and reconfigurable interconnects allowing blocks to be connected</a:t>
            </a:r>
          </a:p>
          <a:p>
            <a:pPr lvl="1"/>
            <a:r>
              <a:rPr lang="en-US" dirty="0"/>
              <a:t>Logic blocks can be configured to act as simple logic gates like AND </a:t>
            </a:r>
            <a:r>
              <a:rPr lang="en-US" dirty="0" err="1"/>
              <a:t>and</a:t>
            </a:r>
            <a:r>
              <a:rPr lang="en-US" dirty="0"/>
              <a:t> XOR, or jointly perform complex combinational functions</a:t>
            </a:r>
          </a:p>
          <a:p>
            <a:pPr lvl="1"/>
            <a:r>
              <a:rPr lang="en-US" dirty="0"/>
              <a:t>In most FPGAs, logic blocks also include memory elements, which may be simple flip-flops or more complete blocks of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7886A-E13E-4659-B86F-653DB127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4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18425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E1B3-804F-4175-C1BE-3362CED77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F2E17-1CB7-0867-4ADA-7755B0600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391056" cy="504056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7F236E-223B-7085-4E51-301656687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359" y="1304765"/>
            <a:ext cx="6987538" cy="5112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83077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936C7-D4C8-50B3-6594-57E0AE31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55FF59-7089-2FA0-DEFE-02F0A73E9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582400" cy="5040560"/>
          </a:xfrm>
        </p:spPr>
        <p:txBody>
          <a:bodyPr>
            <a:normAutofit/>
          </a:bodyPr>
          <a:lstStyle/>
          <a:p>
            <a:r>
              <a:rPr lang="en-US" dirty="0"/>
              <a:t>Previously, FPGA is mainly used for fast prototyping in ASIC design</a:t>
            </a:r>
          </a:p>
          <a:p>
            <a:pPr lvl="1"/>
            <a:endParaRPr lang="en-US" dirty="0"/>
          </a:p>
          <a:p>
            <a:r>
              <a:rPr lang="en-US" dirty="0"/>
              <a:t>Modern FPGA is </a:t>
            </a:r>
            <a:r>
              <a:rPr lang="en-US" dirty="0">
                <a:solidFill>
                  <a:srgbClr val="C00000"/>
                </a:solidFill>
              </a:rPr>
              <a:t>dynamically</a:t>
            </a:r>
            <a:r>
              <a:rPr lang="en-US" b="1" dirty="0"/>
              <a:t> </a:t>
            </a:r>
            <a:r>
              <a:rPr lang="en-US" dirty="0"/>
              <a:t>and</a:t>
            </a:r>
            <a:r>
              <a:rPr lang="en-US" b="1" dirty="0"/>
              <a:t> </a:t>
            </a:r>
            <a:r>
              <a:rPr lang="en-US" dirty="0">
                <a:solidFill>
                  <a:srgbClr val="C00000"/>
                </a:solidFill>
              </a:rPr>
              <a:t>partially</a:t>
            </a:r>
            <a:r>
              <a:rPr lang="en-US" b="1" dirty="0"/>
              <a:t> </a:t>
            </a:r>
            <a:r>
              <a:rPr lang="en-US" dirty="0"/>
              <a:t>reconfigurable</a:t>
            </a:r>
          </a:p>
          <a:p>
            <a:pPr lvl="1"/>
            <a:r>
              <a:rPr lang="en-US" dirty="0"/>
              <a:t>The functionality can be changed after the product is delivered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2050" name="Picture 2" descr="Partial Reconfiguration: Part 2 Hardware Design Flow - YouTube">
            <a:extLst>
              <a:ext uri="{FF2B5EF4-FFF2-40B4-BE49-F238E27FC236}">
                <a16:creationId xmlns:a16="http://schemas.microsoft.com/office/drawing/2014/main" id="{131C8D9A-C635-B2B6-C472-EFDD9761A9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7" t="33836" r="12827" b="28241"/>
          <a:stretch/>
        </p:blipFill>
        <p:spPr bwMode="auto">
          <a:xfrm>
            <a:off x="2423592" y="3861049"/>
            <a:ext cx="7702571" cy="230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212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0BEFD-F724-8A70-3399-C97028C77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4F9A3-A3D4-A51B-EE81-5B22F55BF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Actel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Microsemi(Microchip), 2010, $ 0.42 Billion</a:t>
            </a:r>
          </a:p>
          <a:p>
            <a:r>
              <a:rPr lang="en-US" dirty="0"/>
              <a:t>Altera </a:t>
            </a:r>
            <a:r>
              <a:rPr lang="en-US" dirty="0">
                <a:sym typeface="Wingdings" panose="05000000000000000000" pitchFamily="2" charset="2"/>
              </a:rPr>
              <a:t> Intel, 2015, $ 16.7 Billion</a:t>
            </a:r>
          </a:p>
          <a:p>
            <a:r>
              <a:rPr lang="en-US" dirty="0">
                <a:sym typeface="Wingdings" panose="05000000000000000000" pitchFamily="2" charset="2"/>
              </a:rPr>
              <a:t>Xilinx  AMD, 2022, $ 49 Billion (largest chip deal in history)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3117FA02-BB91-8A95-8912-1B8586027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785" y="3933056"/>
            <a:ext cx="5562600" cy="140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B3BF50-798A-1A6C-93E4-0F87467129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056" y="3415534"/>
            <a:ext cx="5053631" cy="274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14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863FA-5512-B155-2E38-9A4452151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Recent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E88B1-DAAC-C246-2F2B-A7C5A941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FPGA SoC: Embedded Cores + FPGA on a chip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7641246-7CF8-5386-DAF6-4E6366786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025" y="1842527"/>
            <a:ext cx="3476716" cy="3911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8E7B698-01C6-177E-0208-30676642E0A6}"/>
              </a:ext>
            </a:extLst>
          </p:cNvPr>
          <p:cNvSpPr txBox="1"/>
          <p:nvPr/>
        </p:nvSpPr>
        <p:spPr>
          <a:xfrm>
            <a:off x="1307119" y="5659016"/>
            <a:ext cx="1408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Xilinx/AMD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BBEBCC-BEFC-BACF-1FD9-B46EFD771C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7"/>
          <a:stretch/>
        </p:blipFill>
        <p:spPr>
          <a:xfrm>
            <a:off x="4094727" y="2544275"/>
            <a:ext cx="3795875" cy="26851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BED292-C623-40AA-2569-D304832BA5F3}"/>
              </a:ext>
            </a:extLst>
          </p:cNvPr>
          <p:cNvSpPr txBox="1"/>
          <p:nvPr/>
        </p:nvSpPr>
        <p:spPr>
          <a:xfrm>
            <a:off x="5440556" y="5659016"/>
            <a:ext cx="14223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Altera/Intel</a:t>
            </a:r>
            <a:endParaRPr lang="en-US" sz="2000" b="1" dirty="0"/>
          </a:p>
        </p:txBody>
      </p:sp>
      <p:pic>
        <p:nvPicPr>
          <p:cNvPr id="8" name="Picture 4" descr="SmartFusion® System on Chip (SoC) FPGAs">
            <a:extLst>
              <a:ext uri="{FF2B5EF4-FFF2-40B4-BE49-F238E27FC236}">
                <a16:creationId xmlns:a16="http://schemas.microsoft.com/office/drawing/2014/main" id="{D459CE5C-B1DF-C34F-5187-81F76B4DC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4437" y="2544275"/>
            <a:ext cx="3640579" cy="2699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CFC451C-A580-3BE7-FC9B-3289AF47E938}"/>
              </a:ext>
            </a:extLst>
          </p:cNvPr>
          <p:cNvSpPr txBox="1"/>
          <p:nvPr/>
        </p:nvSpPr>
        <p:spPr>
          <a:xfrm>
            <a:off x="9137270" y="5659016"/>
            <a:ext cx="1901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err="1"/>
              <a:t>Actel</a:t>
            </a:r>
            <a:r>
              <a:rPr lang="en-US" altLang="zh-CN" sz="2000" b="1" dirty="0"/>
              <a:t>/Microchip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3808074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0E8AB-082E-69E1-9332-703CF780B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vs ASIC</a:t>
            </a:r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8F4553C3-DE20-EF1A-F660-B48D4EFE2E9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918009" y="1857088"/>
          <a:ext cx="8355981" cy="375427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40140">
                  <a:extLst>
                    <a:ext uri="{9D8B030D-6E8A-4147-A177-3AD203B41FA5}">
                      <a16:colId xmlns:a16="http://schemas.microsoft.com/office/drawing/2014/main" val="2587495939"/>
                    </a:ext>
                  </a:extLst>
                </a:gridCol>
                <a:gridCol w="3152085">
                  <a:extLst>
                    <a:ext uri="{9D8B030D-6E8A-4147-A177-3AD203B41FA5}">
                      <a16:colId xmlns:a16="http://schemas.microsoft.com/office/drawing/2014/main" val="107229593"/>
                    </a:ext>
                  </a:extLst>
                </a:gridCol>
                <a:gridCol w="3263756">
                  <a:extLst>
                    <a:ext uri="{9D8B030D-6E8A-4147-A177-3AD203B41FA5}">
                      <a16:colId xmlns:a16="http://schemas.microsoft.com/office/drawing/2014/main" val="2297425740"/>
                    </a:ext>
                  </a:extLst>
                </a:gridCol>
              </a:tblGrid>
              <a:tr h="372485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Aspects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FPGA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ASIC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6594400"/>
                  </a:ext>
                </a:extLst>
              </a:tr>
              <a:tr h="567152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Performance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Very 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4801675"/>
                  </a:ext>
                </a:extLst>
              </a:tr>
              <a:tr h="437201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Power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</a:rPr>
                        <a:t>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Very high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1099824"/>
                  </a:ext>
                </a:extLst>
              </a:tr>
              <a:tr h="130257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Adaptability</a:t>
                      </a:r>
                    </a:p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&amp; flexibility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Good performance with a broad range of computation;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Can be reconfigured with new functionality;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Highly reusable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An ASIC only accepts a specific computation;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Cannot be reconfigured with new functionality;</a:t>
                      </a:r>
                    </a:p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Low device utilization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5752739"/>
                  </a:ext>
                </a:extLst>
              </a:tr>
              <a:tr h="562303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solidFill>
                            <a:schemeClr val="tx1"/>
                          </a:solidFill>
                        </a:rPr>
                        <a:t>Design Cost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rgbClr val="00B050"/>
                          </a:solidFill>
                        </a:rPr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dirty="0">
                          <a:solidFill>
                            <a:srgbClr val="FF0000"/>
                          </a:solidFill>
                        </a:rPr>
                        <a:t>Very high, large intellectual work, large cost, long product-to-market time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50981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49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7A0450"/>
      </a:accent1>
      <a:accent2>
        <a:srgbClr val="D55816"/>
      </a:accent2>
      <a:accent3>
        <a:srgbClr val="E19825"/>
      </a:accent3>
      <a:accent4>
        <a:srgbClr val="EFE4DA"/>
      </a:accent4>
      <a:accent5>
        <a:srgbClr val="CFBDB5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CB6D0143447345BC01F94D064BC753" ma:contentTypeVersion="14" ma:contentTypeDescription="Create a new document." ma:contentTypeScope="" ma:versionID="b32efb47b3937986e7584765175cbd4c">
  <xsd:schema xmlns:xsd="http://www.w3.org/2001/XMLSchema" xmlns:xs="http://www.w3.org/2001/XMLSchema" xmlns:p="http://schemas.microsoft.com/office/2006/metadata/properties" xmlns:ns3="b5674da8-9718-4e16-aebc-f0da23de9464" xmlns:ns4="7204a842-0bf8-462c-9254-9ca5808d63fc" targetNamespace="http://schemas.microsoft.com/office/2006/metadata/properties" ma:root="true" ma:fieldsID="1183c260e1c6ce08fe98529c279e0937" ns3:_="" ns4:_="">
    <xsd:import namespace="b5674da8-9718-4e16-aebc-f0da23de9464"/>
    <xsd:import namespace="7204a842-0bf8-462c-9254-9ca5808d63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74da8-9718-4e16-aebc-f0da23de94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4a842-0bf8-462c-9254-9ca5808d63f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C8D502-307D-4486-AF90-161DB99CEA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BD3FA-497B-4EB4-B409-BB906D151E91}">
  <ds:schemaRefs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www.w3.org/XML/1998/namespace"/>
    <ds:schemaRef ds:uri="b5674da8-9718-4e16-aebc-f0da23de9464"/>
    <ds:schemaRef ds:uri="http://schemas.microsoft.com/office/infopath/2007/PartnerControls"/>
    <ds:schemaRef ds:uri="7204a842-0bf8-462c-9254-9ca5808d63fc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440559-1314-4DAC-A825-A16E30186CA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674da8-9718-4e16-aebc-f0da23de9464"/>
    <ds:schemaRef ds:uri="7204a842-0bf8-462c-9254-9ca5808d63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70096</TotalTime>
  <Words>1289</Words>
  <Application>Microsoft Office PowerPoint</Application>
  <PresentationFormat>Widescreen</PresentationFormat>
  <Paragraphs>188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CMSS10</vt:lpstr>
      <vt:lpstr>新細明體</vt:lpstr>
      <vt:lpstr>宋体</vt:lpstr>
      <vt:lpstr>Arial</vt:lpstr>
      <vt:lpstr>Calibri</vt:lpstr>
      <vt:lpstr>Symbol</vt:lpstr>
      <vt:lpstr>Wingdings</vt:lpstr>
      <vt:lpstr>Office Theme</vt:lpstr>
      <vt:lpstr>CS2115 Computer Organization 2023/2024 Sem A</vt:lpstr>
      <vt:lpstr>ASIC</vt:lpstr>
      <vt:lpstr>ASIC</vt:lpstr>
      <vt:lpstr>FPGA</vt:lpstr>
      <vt:lpstr>FPGA</vt:lpstr>
      <vt:lpstr>FPGA</vt:lpstr>
      <vt:lpstr>FPGA</vt:lpstr>
      <vt:lpstr>Recent trends</vt:lpstr>
      <vt:lpstr>FPGA vs ASIC</vt:lpstr>
      <vt:lpstr>Flexibility vs Efficiency</vt:lpstr>
      <vt:lpstr>Quantum Computing</vt:lpstr>
      <vt:lpstr>Quantum Computing</vt:lpstr>
      <vt:lpstr>Quantum Computing</vt:lpstr>
      <vt:lpstr>Quantum Computing</vt:lpstr>
      <vt:lpstr>The Steiner Tree Problem</vt:lpstr>
      <vt:lpstr>Representation of Data  - Qubits</vt:lpstr>
      <vt:lpstr>Representation of Data - Superposition</vt:lpstr>
      <vt:lpstr>Data Retrieval</vt:lpstr>
      <vt:lpstr>Amplitudes Interference</vt:lpstr>
      <vt:lpstr>Shor’s algorithm</vt:lpstr>
      <vt:lpstr>Flexibility vs Efficiency</vt:lpstr>
      <vt:lpstr>Flexibility vs Efficiency</vt:lpstr>
      <vt:lpstr>Final Exam</vt:lpstr>
      <vt:lpstr>TLQ</vt:lpstr>
      <vt:lpstr>backup</vt:lpstr>
      <vt:lpstr>Why FPGA? --- FPGA vs CPU</vt:lpstr>
      <vt:lpstr>Why FPGA? --- FPGA vs GPU</vt:lpstr>
      <vt:lpstr>Why FPGA? --- FPGA vs GPU+CPU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CPRO</dc:creator>
  <cp:lastModifiedBy>Dr. GUAN Nan</cp:lastModifiedBy>
  <cp:revision>819</cp:revision>
  <cp:lastPrinted>2014-05-21T09:26:20Z</cp:lastPrinted>
  <dcterms:created xsi:type="dcterms:W3CDTF">2010-09-21T06:40:43Z</dcterms:created>
  <dcterms:modified xsi:type="dcterms:W3CDTF">2023-11-22T00:17:08Z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0x01010006CB6D0143447345BC01F94D064BC753</vt:lpwstr>
  </property>
</Properties>
</file>